
<file path=[Content_Types].xml><?xml version="1.0" encoding="utf-8"?>
<Types xmlns="http://schemas.openxmlformats.org/package/2006/content-types">
  <Default ContentType="image/jpeg" Extension="jpg"/>
  <Default ContentType="image/svg+xml" Extension="svg"/>
  <Default ContentType="application/xml" Extension="xml"/>
  <Default ContentType="image/png" Extension="png"/>
  <Default ContentType="image/jpeg" Extension="jpeg"/>
  <Default ContentType="application/vnd.openxmlformats-package.relationships+xml" Extension="rels"/>
  <Override ContentType="image/png" PartName="/ppt/media/image10.jpg"/>
  <Override ContentType="application/vnd.openxmlformats-officedocument.drawingml.diagramData+xml" PartName="/ppt/diagrams/data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7.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presentation.main+xml" PartName="/ppt/presentation.xml"/>
  <Override ContentType="application/vnd.ms-office.drawingml.diagramDrawing+xml" PartName="/ppt/diagrams/drawing1.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drawingml.diagramLayout+xml" PartName="/ppt/diagrams/layout1.xml"/>
  <Override ContentType="application/vnd.openxmlformats-officedocument.drawingml.diagramStyle+xml" PartName="/ppt/diagrams/quickStyle1.xml"/>
  <Override ContentType="application/vnd.openxmlformats-officedocument.presentationml.notesMaster+xml" PartName="/ppt/notesMasters/notesMaster1.xml"/>
  <Override ContentType="application/vnd.openxmlformats-officedocument.presentationml.presProps+xml" PartName="/ppt/presProps1.xml"/>
  <Override ContentType="application/vnd.openxmlformats-officedocument.drawingml.diagramColors+xml" PartName="/ppt/diagrams/colors1.xml"/>
  <Override ContentType="application/vnd.openxmlformats-officedocument.presentationml.tags+xml" PartName="/ppt/tags/tag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custDataLst>
    <p:tags r:id="rId25"/>
  </p:custDataLst>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tags" Target="tags/tag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562C1-53E2-4339-9D7C-530BAC5BCD8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B291D61-1C13-4E06-B2B7-864D02B3C794}">
      <dgm:prSet/>
      <dgm:spPr/>
      <dgm:t>
        <a:bodyPr/>
        <a:lstStyle/>
        <a:p>
          <a:r>
            <a:rPr lang="en-US" dirty="0">
              <a:solidFill>
                <a:schemeClr val="bg1"/>
              </a:solidFill>
            </a:rPr>
            <a:t>PART 1: Building a CV (LO3)</a:t>
          </a:r>
        </a:p>
      </dgm:t>
    </dgm:pt>
    <dgm:pt modelId="{6FDC0060-3604-4446-8A68-7D055F7AC303}" type="parTrans" cxnId="{3B42430B-AAF5-4CB4-B512-BEB2B9264AF6}">
      <dgm:prSet/>
      <dgm:spPr/>
      <dgm:t>
        <a:bodyPr/>
        <a:lstStyle/>
        <a:p>
          <a:endParaRPr lang="en-US"/>
        </a:p>
      </dgm:t>
    </dgm:pt>
    <dgm:pt modelId="{A9FE1B07-32D2-4254-A16A-C3590DB8A49E}" type="sibTrans" cxnId="{3B42430B-AAF5-4CB4-B512-BEB2B9264AF6}">
      <dgm:prSet/>
      <dgm:spPr/>
      <dgm:t>
        <a:bodyPr/>
        <a:lstStyle/>
        <a:p>
          <a:endParaRPr lang="en-US"/>
        </a:p>
      </dgm:t>
    </dgm:pt>
    <dgm:pt modelId="{598D189D-07C2-BD4D-BBCA-0825BCCA2CBF}">
      <dgm:prSet/>
      <dgm:spPr/>
      <dgm:t>
        <a:bodyPr/>
        <a:lstStyle/>
        <a:p>
          <a:pPr rtl="0"/>
          <a:r>
            <a:rPr lang="en-GB" dirty="0"/>
            <a:t>PART 2: Troubleshooting Word Documents (LO2)</a:t>
          </a:r>
        </a:p>
      </dgm:t>
    </dgm:pt>
    <dgm:pt modelId="{630F9238-C5CC-5240-92F2-FDEABF4EDB99}" type="parTrans" cxnId="{A24CCDEC-17EC-2340-962C-D5983F601196}">
      <dgm:prSet/>
      <dgm:spPr/>
    </dgm:pt>
    <dgm:pt modelId="{D4EB3D3F-8F04-6148-AE2B-3E4D7873A64D}" type="sibTrans" cxnId="{A24CCDEC-17EC-2340-962C-D5983F601196}">
      <dgm:prSet/>
      <dgm:spPr/>
    </dgm:pt>
    <dgm:pt modelId="{FA49DBC0-FDB5-B54D-8F93-81E6A259FF51}" type="pres">
      <dgm:prSet presAssocID="{8B3562C1-53E2-4339-9D7C-530BAC5BCD85}" presName="linear" presStyleCnt="0">
        <dgm:presLayoutVars>
          <dgm:animLvl val="lvl"/>
          <dgm:resizeHandles val="exact"/>
        </dgm:presLayoutVars>
      </dgm:prSet>
      <dgm:spPr/>
    </dgm:pt>
    <dgm:pt modelId="{61570FBB-0013-B240-9572-5B4E83351D33}" type="pres">
      <dgm:prSet presAssocID="{2B291D61-1C13-4E06-B2B7-864D02B3C794}" presName="parentText" presStyleLbl="node1" presStyleIdx="0" presStyleCnt="2">
        <dgm:presLayoutVars>
          <dgm:chMax val="0"/>
          <dgm:bulletEnabled val="1"/>
        </dgm:presLayoutVars>
      </dgm:prSet>
      <dgm:spPr/>
    </dgm:pt>
    <dgm:pt modelId="{B5B30BAF-0490-5048-B696-3BFCCAF19AC3}" type="pres">
      <dgm:prSet presAssocID="{A9FE1B07-32D2-4254-A16A-C3590DB8A49E}" presName="spacer" presStyleCnt="0"/>
      <dgm:spPr/>
    </dgm:pt>
    <dgm:pt modelId="{86E42ADF-4170-DD4F-94C2-6401BB20D351}" type="pres">
      <dgm:prSet presAssocID="{598D189D-07C2-BD4D-BBCA-0825BCCA2CBF}" presName="parentText" presStyleLbl="node1" presStyleIdx="1" presStyleCnt="2">
        <dgm:presLayoutVars>
          <dgm:chMax val="0"/>
          <dgm:bulletEnabled val="1"/>
        </dgm:presLayoutVars>
      </dgm:prSet>
      <dgm:spPr/>
    </dgm:pt>
  </dgm:ptLst>
  <dgm:cxnLst>
    <dgm:cxn modelId="{3B42430B-AAF5-4CB4-B512-BEB2B9264AF6}" srcId="{8B3562C1-53E2-4339-9D7C-530BAC5BCD85}" destId="{2B291D61-1C13-4E06-B2B7-864D02B3C794}" srcOrd="0" destOrd="0" parTransId="{6FDC0060-3604-4446-8A68-7D055F7AC303}" sibTransId="{A9FE1B07-32D2-4254-A16A-C3590DB8A49E}"/>
    <dgm:cxn modelId="{E0660E65-E91D-7B40-B59E-E9CA2E7C3D7C}" type="presOf" srcId="{8B3562C1-53E2-4339-9D7C-530BAC5BCD85}" destId="{FA49DBC0-FDB5-B54D-8F93-81E6A259FF51}" srcOrd="0" destOrd="0" presId="urn:microsoft.com/office/officeart/2005/8/layout/vList2"/>
    <dgm:cxn modelId="{22AB21C8-5B2E-C644-B3B6-1EA2E465EE5B}" type="presOf" srcId="{598D189D-07C2-BD4D-BBCA-0825BCCA2CBF}" destId="{86E42ADF-4170-DD4F-94C2-6401BB20D351}" srcOrd="0" destOrd="0" presId="urn:microsoft.com/office/officeart/2005/8/layout/vList2"/>
    <dgm:cxn modelId="{A24CCDEC-17EC-2340-962C-D5983F601196}" srcId="{8B3562C1-53E2-4339-9D7C-530BAC5BCD85}" destId="{598D189D-07C2-BD4D-BBCA-0825BCCA2CBF}" srcOrd="1" destOrd="0" parTransId="{630F9238-C5CC-5240-92F2-FDEABF4EDB99}" sibTransId="{D4EB3D3F-8F04-6148-AE2B-3E4D7873A64D}"/>
    <dgm:cxn modelId="{9BE550F2-A26D-4D43-BD43-C3D276057B42}" type="presOf" srcId="{2B291D61-1C13-4E06-B2B7-864D02B3C794}" destId="{61570FBB-0013-B240-9572-5B4E83351D33}" srcOrd="0" destOrd="0" presId="urn:microsoft.com/office/officeart/2005/8/layout/vList2"/>
    <dgm:cxn modelId="{74BD2540-6CF5-4C4D-97F3-CE2CD82A279B}" type="presParOf" srcId="{FA49DBC0-FDB5-B54D-8F93-81E6A259FF51}" destId="{61570FBB-0013-B240-9572-5B4E83351D33}" srcOrd="0" destOrd="0" presId="urn:microsoft.com/office/officeart/2005/8/layout/vList2"/>
    <dgm:cxn modelId="{9B911E7B-39A0-6144-A6DA-4ECA1DF38DCD}" type="presParOf" srcId="{FA49DBC0-FDB5-B54D-8F93-81E6A259FF51}" destId="{B5B30BAF-0490-5048-B696-3BFCCAF19AC3}" srcOrd="1" destOrd="0" presId="urn:microsoft.com/office/officeart/2005/8/layout/vList2"/>
    <dgm:cxn modelId="{8D8C0936-7949-F04E-9049-93169795C2F7}" type="presParOf" srcId="{FA49DBC0-FDB5-B54D-8F93-81E6A259FF51}" destId="{86E42ADF-4170-DD4F-94C2-6401BB20D351}"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70FBB-0013-B240-9572-5B4E83351D33}">
      <dsp:nvSpPr>
        <dsp:cNvPr id="0" name=""/>
        <dsp:cNvSpPr/>
      </dsp:nvSpPr>
      <dsp:spPr>
        <a:xfrm>
          <a:off x="0" y="472750"/>
          <a:ext cx="6545199" cy="1869660"/>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solidFill>
                <a:schemeClr val="bg1"/>
              </a:solidFill>
            </a:rPr>
            <a:t>PART 1: Building a CV (LO3)</a:t>
          </a:r>
        </a:p>
      </dsp:txBody>
      <dsp:txXfrm>
        <a:off x="91269" y="564019"/>
        <a:ext cx="6362661" cy="1687122"/>
      </dsp:txXfrm>
    </dsp:sp>
    <dsp:sp modelId="{86E42ADF-4170-DD4F-94C2-6401BB20D351}">
      <dsp:nvSpPr>
        <dsp:cNvPr id="0" name=""/>
        <dsp:cNvSpPr/>
      </dsp:nvSpPr>
      <dsp:spPr>
        <a:xfrm>
          <a:off x="0" y="2477771"/>
          <a:ext cx="6545199" cy="1869660"/>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rtl="0">
            <a:lnSpc>
              <a:spcPct val="90000"/>
            </a:lnSpc>
            <a:spcBef>
              <a:spcPct val="0"/>
            </a:spcBef>
            <a:spcAft>
              <a:spcPct val="35000"/>
            </a:spcAft>
            <a:buNone/>
          </a:pPr>
          <a:r>
            <a:rPr lang="en-GB" sz="4700" kern="1200" dirty="0"/>
            <a:t>PART 2: Troubleshooting Word Documents (LO2)</a:t>
          </a:r>
        </a:p>
      </dsp:txBody>
      <dsp:txXfrm>
        <a:off x="91269" y="2569040"/>
        <a:ext cx="6362661" cy="16871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E7C4AF-04F1-5F44-824D-82A90AACCBD1}" type="datetimeFigureOut">
              <a:rPr lang="en-GB" smtClean="0"/>
              <a:t>17/02/2023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BC5092-71B5-7F4C-8334-BF7EE61DB2CA}" type="slidenum">
              <a:rPr lang="en-GB" smtClean="0"/>
              <a:t>‹#›</a:t>
            </a:fld>
            <a:endParaRPr lang="en-GB"/>
          </a:p>
        </p:txBody>
      </p:sp>
    </p:spTree>
    <p:extLst>
      <p:ext uri="{BB962C8B-B14F-4D97-AF65-F5344CB8AC3E}">
        <p14:creationId xmlns:p14="http://schemas.microsoft.com/office/powerpoint/2010/main" val="335579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5BC5092-71B5-7F4C-8334-BF7EE61DB2CA}" type="slidenum">
              <a:rPr lang="en-GB" smtClean="0"/>
              <a:t>19</a:t>
            </a:fld>
            <a:endParaRPr lang="en-GB"/>
          </a:p>
        </p:txBody>
      </p:sp>
    </p:spTree>
    <p:extLst>
      <p:ext uri="{BB962C8B-B14F-4D97-AF65-F5344CB8AC3E}">
        <p14:creationId xmlns:p14="http://schemas.microsoft.com/office/powerpoint/2010/main" val="1069555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9671082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917775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28198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4012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688355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91079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474080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826808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44548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07456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17/02/2023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31108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71043BC-2D68-9B43-8C4D-3D0E7FE55DF3}" type="datetimeFigureOut">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25876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71043BC-2D68-9B43-8C4D-3D0E7FE55DF3}" type="datetimeFigureOut">
              <a:rPr lang="en-GB" smtClean="0"/>
              <a:t>17/02/2023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945063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71043BC-2D68-9B43-8C4D-3D0E7FE55DF3}" type="datetimeFigureOut">
              <a:rPr lang="en-GB" smtClean="0"/>
              <a:t>17/02/2023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65202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1043BC-2D68-9B43-8C4D-3D0E7FE55DF3}" type="datetimeFigureOut">
              <a:rPr lang="en-GB" smtClean="0"/>
              <a:t>17/02/2023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57624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37230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17/02/2023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4224166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1043BC-2D68-9B43-8C4D-3D0E7FE55DF3}" type="datetimeFigureOut">
              <a:rPr lang="en-GB" smtClean="0"/>
              <a:t>17/02/2023</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C34CF7-B41C-8746-A000-1C568E3366AA}" type="slidenum">
              <a:rPr lang="en-GB" smtClean="0"/>
              <a:t>‹#›</a:t>
            </a:fld>
            <a:endParaRPr lang="en-GB"/>
          </a:p>
        </p:txBody>
      </p:sp>
    </p:spTree>
    <p:extLst>
      <p:ext uri="{BB962C8B-B14F-4D97-AF65-F5344CB8AC3E}">
        <p14:creationId xmlns:p14="http://schemas.microsoft.com/office/powerpoint/2010/main" val="1796893909"/>
      </p:ext>
    </p:extLst>
  </p:cSld>
  <p:clrMap bg1="dk1" tx1="lt1" bg2="dk2" tx2="lt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5130-521A-B046-9559-4D88855A96A0}"/>
              </a:ext>
            </a:extLst>
          </p:cNvPr>
          <p:cNvSpPr>
            <a:spLocks noGrp="1"/>
          </p:cNvSpPr>
          <p:nvPr>
            <p:ph type="ctrTitle"/>
          </p:nvPr>
        </p:nvSpPr>
        <p:spPr>
          <a:xfrm>
            <a:off x="1122013" y="434798"/>
            <a:ext cx="10396478" cy="2421464"/>
          </a:xfrm>
        </p:spPr>
        <p:txBody>
          <a:bodyPr>
            <a:normAutofit/>
          </a:bodyPr>
          <a:lstStyle/>
          <a:p>
            <a:pPr algn="ctr"/>
            <a:r>
              <a:rPr lang="en-GB" sz="4300" b="1" dirty="0">
                <a:latin typeface="+mn-lt"/>
              </a:rPr>
              <a:t>Professional Development Skills 1</a:t>
            </a:r>
            <a:br>
              <a:rPr lang="en-GB" sz="4300" b="1" dirty="0">
                <a:latin typeface="+mn-lt"/>
              </a:rPr>
            </a:br>
            <a:br>
              <a:rPr lang="en-GB" sz="2000" b="1" dirty="0">
                <a:latin typeface="+mn-lt"/>
              </a:rPr>
            </a:br>
            <a:r>
              <a:rPr lang="en-GB" sz="2000" b="1" dirty="0">
                <a:latin typeface="+mn-lt"/>
              </a:rPr>
              <a:t> </a:t>
            </a:r>
            <a:r>
              <a:rPr lang="en-GB" sz="4300" b="1" dirty="0">
                <a:latin typeface="+mn-lt"/>
              </a:rPr>
              <a:t>Week 6 – Building a CV</a:t>
            </a:r>
          </a:p>
        </p:txBody>
      </p:sp>
      <p:sp>
        <p:nvSpPr>
          <p:cNvPr id="3" name="Subtitle 2">
            <a:extLst>
              <a:ext uri="{FF2B5EF4-FFF2-40B4-BE49-F238E27FC236}">
                <a16:creationId xmlns:a16="http://schemas.microsoft.com/office/drawing/2014/main" id="{CA1CDE92-174F-0245-83EB-155A8EDCF656}"/>
              </a:ext>
            </a:extLst>
          </p:cNvPr>
          <p:cNvSpPr>
            <a:spLocks noGrp="1"/>
          </p:cNvSpPr>
          <p:nvPr>
            <p:ph type="subTitle" idx="1"/>
          </p:nvPr>
        </p:nvSpPr>
        <p:spPr>
          <a:xfrm>
            <a:off x="2085944" y="3105391"/>
            <a:ext cx="9072533" cy="2990609"/>
          </a:xfrm>
        </p:spPr>
        <p:txBody>
          <a:bodyPr>
            <a:noAutofit/>
          </a:bodyPr>
          <a:lstStyle/>
          <a:p>
            <a:pPr algn="l"/>
            <a:r>
              <a:rPr lang="en-GB" sz="3000" b="1" dirty="0"/>
              <a:t>Lecturer: </a:t>
            </a:r>
            <a:r>
              <a:rPr lang="en-GB" sz="3000" dirty="0"/>
              <a:t>… </a:t>
            </a:r>
          </a:p>
          <a:p>
            <a:pPr algn="l"/>
            <a:r>
              <a:rPr lang="en-GB" sz="3000" b="1" dirty="0"/>
              <a:t>Email: </a:t>
            </a:r>
            <a:r>
              <a:rPr lang="en-GB" sz="3000" dirty="0"/>
              <a:t>…</a:t>
            </a:r>
          </a:p>
          <a:p>
            <a:pPr algn="l"/>
            <a:endParaRPr lang="en-GB" sz="3000" dirty="0"/>
          </a:p>
          <a:p>
            <a:pPr algn="l"/>
            <a:r>
              <a:rPr lang="en-GB" sz="3000" b="1" dirty="0"/>
              <a:t>Module Leader: 	</a:t>
            </a:r>
            <a:r>
              <a:rPr lang="en-US" sz="3000" cap="none" dirty="0"/>
              <a:t>Kenneth Cohen</a:t>
            </a:r>
            <a:endParaRPr lang="en-GB" sz="3000" cap="none" dirty="0"/>
          </a:p>
          <a:p>
            <a:pPr algn="l"/>
            <a:r>
              <a:rPr lang="en-GB" sz="3000" b="1" dirty="0"/>
              <a:t>Email: 					</a:t>
            </a:r>
            <a:r>
              <a:rPr lang="en-GB" sz="3000" cap="none" dirty="0"/>
              <a:t>kenneth.cohen@london.aru.ac.uk</a:t>
            </a:r>
            <a:endParaRPr lang="en-GB" sz="3000" dirty="0"/>
          </a:p>
        </p:txBody>
      </p:sp>
      <p:pic>
        <p:nvPicPr>
          <p:cNvPr id="5" name="Picture 4">
            <a:extLst>
              <a:ext uri="{FF2B5EF4-FFF2-40B4-BE49-F238E27FC236}">
                <a16:creationId xmlns:a16="http://schemas.microsoft.com/office/drawing/2014/main" id="{E8B2BFE3-2F1B-C349-8CDF-2C817E253175}"/>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2473069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228808" y="88014"/>
            <a:ext cx="10153443" cy="1456267"/>
          </a:xfrm>
        </p:spPr>
        <p:txBody>
          <a:bodyPr>
            <a:normAutofit fontScale="90000"/>
          </a:bodyPr>
          <a:lstStyle/>
          <a:p>
            <a:pPr algn="ctr"/>
            <a:r>
              <a:rPr lang="en-GB" sz="5000" b="1" dirty="0"/>
              <a:t>Thinking critically about CV content</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509296" y="1245026"/>
            <a:ext cx="11017334" cy="5293757"/>
          </a:xfrm>
          <a:prstGeom prst="rect">
            <a:avLst/>
          </a:prstGeom>
          <a:noFill/>
        </p:spPr>
        <p:txBody>
          <a:bodyPr wrap="square">
            <a:spAutoFit/>
          </a:bodyPr>
          <a:lstStyle/>
          <a:p>
            <a:r>
              <a:rPr lang="en-US" sz="2800" dirty="0">
                <a:latin typeface="Calibri" panose="020F0502020204030204" pitchFamily="34" charset="0"/>
                <a:cs typeface="Calibri" panose="020F0502020204030204" pitchFamily="34" charset="0"/>
              </a:rPr>
              <a:t>Review Tina’s CV in TASK 4 in the </a:t>
            </a:r>
            <a:r>
              <a:rPr lang="en-GB" sz="2800" b="1" dirty="0">
                <a:solidFill>
                  <a:schemeClr val="accent6"/>
                </a:solidFill>
                <a:latin typeface="Calibri" panose="020F0502020204030204" pitchFamily="34" charset="0"/>
                <a:cs typeface="Calibri" panose="020F0502020204030204" pitchFamily="34" charset="0"/>
              </a:rPr>
              <a:t>PD1 Week 6 – Worksheet </a:t>
            </a:r>
            <a:r>
              <a:rPr lang="en-GB" sz="2800" dirty="0">
                <a:latin typeface="Calibri" panose="020F0502020204030204" pitchFamily="34" charset="0"/>
                <a:cs typeface="Calibri" panose="020F0502020204030204" pitchFamily="34" charset="0"/>
              </a:rPr>
              <a:t>document. </a:t>
            </a:r>
          </a:p>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Make a list of the positive and negative aspects of her CV (TASK 4a)</a:t>
            </a:r>
          </a:p>
          <a:p>
            <a:pPr marL="457200" indent="-457200">
              <a:buFont typeface="Arial" panose="020B0604020202020204" pitchFamily="34" charset="0"/>
              <a:buChar char="•"/>
            </a:pPr>
            <a:r>
              <a:rPr lang="en-GB" sz="2800" dirty="0">
                <a:latin typeface="Calibri" panose="020F0502020204030204" pitchFamily="34" charset="0"/>
                <a:cs typeface="Calibri" panose="020F0502020204030204" pitchFamily="34" charset="0"/>
              </a:rPr>
              <a:t>Answer the questions with your peers analysing her CV (TASK 4b)</a:t>
            </a:r>
          </a:p>
          <a:p>
            <a:pPr marL="457200" indent="-457200">
              <a:buFont typeface="Arial" panose="020B0604020202020204" pitchFamily="34" charset="0"/>
              <a:buChar char="•"/>
            </a:pPr>
            <a:endParaRPr lang="en-GB" sz="15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Look back at the list of 8 biographical items you chose as most important for the celebrities you researched for homework and think about the type of positions they may have applied for or will apply for in the future. </a:t>
            </a:r>
          </a:p>
          <a:p>
            <a:endParaRPr lang="en-GB" sz="1500" dirty="0">
              <a:latin typeface="Calibri" panose="020F0502020204030204" pitchFamily="34" charset="0"/>
              <a:cs typeface="Calibri" panose="020F0502020204030204" pitchFamily="34" charset="0"/>
            </a:endParaRPr>
          </a:p>
          <a:p>
            <a:r>
              <a:rPr lang="en-GB" sz="2800" dirty="0">
                <a:latin typeface="Calibri" panose="020F0502020204030204" pitchFamily="34" charset="0"/>
                <a:cs typeface="Calibri" panose="020F0502020204030204" pitchFamily="34" charset="0"/>
              </a:rPr>
              <a:t>Discuss:</a:t>
            </a:r>
          </a:p>
          <a:p>
            <a:pPr marL="971550" lvl="1" indent="-514350">
              <a:buFont typeface="+mj-lt"/>
              <a:buAutoNum type="arabicPeriod"/>
            </a:pPr>
            <a:r>
              <a:rPr lang="en-GB" sz="2800" dirty="0">
                <a:latin typeface="Calibri" panose="020F0502020204030204" pitchFamily="34" charset="0"/>
                <a:cs typeface="Calibri" panose="020F0502020204030204" pitchFamily="34" charset="0"/>
              </a:rPr>
              <a:t>What do you think the profile of these celebrities might have said?</a:t>
            </a:r>
          </a:p>
          <a:p>
            <a:pPr marL="971550" lvl="1" indent="-514350">
              <a:buFont typeface="+mj-lt"/>
              <a:buAutoNum type="arabicPeriod"/>
            </a:pPr>
            <a:r>
              <a:rPr lang="en-GB" sz="2800" dirty="0">
                <a:latin typeface="Calibri" panose="020F0502020204030204" pitchFamily="34" charset="0"/>
                <a:cs typeface="Calibri" panose="020F0502020204030204" pitchFamily="34" charset="0"/>
              </a:rPr>
              <a:t>Where would you place the 8 items you chose in the CV?</a:t>
            </a:r>
          </a:p>
          <a:p>
            <a:pPr marL="971550" lvl="1" indent="-514350">
              <a:buFont typeface="+mj-lt"/>
              <a:buAutoNum type="arabicPeriod"/>
            </a:pPr>
            <a:r>
              <a:rPr lang="en-GB" sz="2800" dirty="0">
                <a:latin typeface="Calibri" panose="020F0502020204030204" pitchFamily="34" charset="0"/>
                <a:cs typeface="Calibri" panose="020F0502020204030204" pitchFamily="34" charset="0"/>
              </a:rPr>
              <a:t>Of the 8 items you chose, would you consider swapping any over for other items you discarded earlier? Why? </a:t>
            </a:r>
          </a:p>
        </p:txBody>
      </p:sp>
    </p:spTree>
    <p:extLst>
      <p:ext uri="{BB962C8B-B14F-4D97-AF65-F5344CB8AC3E}">
        <p14:creationId xmlns:p14="http://schemas.microsoft.com/office/powerpoint/2010/main" val="227443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Question marks in a line and one question mark is lit">
            <a:extLst>
              <a:ext uri="{FF2B5EF4-FFF2-40B4-BE49-F238E27FC236}">
                <a16:creationId xmlns:a16="http://schemas.microsoft.com/office/drawing/2014/main" id="{2C25C873-F59A-7B40-B92E-29F6CD4308E6}"/>
              </a:ext>
            </a:extLst>
          </p:cNvPr>
          <p:cNvPicPr>
            <a:picLocks noChangeAspect="1"/>
          </p:cNvPicPr>
          <p:nvPr/>
        </p:nvPicPr>
        <p:blipFill>
          <a:blip r:embed="rId3"/>
          <a:srcRect t="7812" b="7812"/>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Any questions?</a:t>
            </a:r>
            <a:endParaRPr lang="en-GB" dirty="0">
              <a:solidFill>
                <a:schemeClr val="bg1"/>
              </a:solidFill>
            </a:endParaRP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166888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A black wall clock on a yellow background">
            <a:extLst>
              <a:ext uri="{FF2B5EF4-FFF2-40B4-BE49-F238E27FC236}">
                <a16:creationId xmlns:a16="http://schemas.microsoft.com/office/drawing/2014/main" id="{2C25C873-F59A-7B40-B92E-29F6CD4308E6}"/>
              </a:ext>
            </a:extLst>
          </p:cNvPr>
          <p:cNvPicPr>
            <a:picLocks noChangeAspect="1"/>
          </p:cNvPicPr>
          <p:nvPr/>
        </p:nvPicPr>
        <p:blipFill rotWithShape="1">
          <a:blip r:embed="rId3"/>
          <a:srcRect t="8776" r="19192" b="315"/>
          <a:stretch/>
        </p:blipFill>
        <p:spPr>
          <a:xfrm>
            <a:off x="20" y="10"/>
            <a:ext cx="12191980" cy="6857990"/>
          </a:xfrm>
          <a:prstGeom prst="rect">
            <a:avLst/>
          </a:prstGeom>
        </p:spPr>
      </p:pic>
      <p:pic>
        <p:nvPicPr>
          <p:cNvPr id="26" name="Picture 25">
            <a:extLst>
              <a:ext uri="{FF2B5EF4-FFF2-40B4-BE49-F238E27FC236}">
                <a16:creationId xmlns:a16="http://schemas.microsoft.com/office/drawing/2014/main" id="{2EB248D8-CF52-4E79-8818-CCF3E9CD55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1" name="Freeform 5">
            <a:extLst>
              <a:ext uri="{FF2B5EF4-FFF2-40B4-BE49-F238E27FC236}">
                <a16:creationId xmlns:a16="http://schemas.microsoft.com/office/drawing/2014/main" id="{EE853D4C-8752-44E5-AD7A-063F8234A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0" name="Freeform 14">
            <a:extLst>
              <a:ext uri="{FF2B5EF4-FFF2-40B4-BE49-F238E27FC236}">
                <a16:creationId xmlns:a16="http://schemas.microsoft.com/office/drawing/2014/main" id="{73F69954-D4AA-45CE-A548-AEBF62E31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a:t>BREAK TIME</a:t>
            </a:r>
          </a:p>
        </p:txBody>
      </p:sp>
      <p:grpSp>
        <p:nvGrpSpPr>
          <p:cNvPr id="32" name="Group 31">
            <a:extLst>
              <a:ext uri="{FF2B5EF4-FFF2-40B4-BE49-F238E27FC236}">
                <a16:creationId xmlns:a16="http://schemas.microsoft.com/office/drawing/2014/main" id="{0068A9AF-AB93-401A-8CE9-F39578B3A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3" name="Straight Connector 32">
              <a:extLst>
                <a:ext uri="{FF2B5EF4-FFF2-40B4-BE49-F238E27FC236}">
                  <a16:creationId xmlns:a16="http://schemas.microsoft.com/office/drawing/2014/main" id="{8884D755-D741-471A-A4CA-F50EF5B592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5B122A-DB1B-47F1-9D17-7AAD12FDCC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F5D230F-E76B-4836-8358-A102EEAE77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430D58-5160-48FC-8844-63C3E0B104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5B9D0E-1620-4053-A7CC-0315832CBF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84EAA0-3D9E-4D80-B921-03DB831EC6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733966-4929-4D6A-9E07-2410580C02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0B5A27-B6CC-4E73-8D9A-3FEFD3FB68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EEA3C4E-D362-4242-9810-2D32F7E94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B38A6C6-EFF5-4EE1-ADFE-B5F507B08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15C031-4320-4BBA-86BE-C1C67FBBA9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E8CBF99-47D6-4D49-BB15-0D7BE834E2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E1EFA5-BC29-4544-8FD3-018ACD212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25904B-4221-4FAD-BE3E-44A63F3CE0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82C6C7-DBDD-44C9-8FCF-ADED6B5B3B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53B382-C708-47B5-AA1D-0BEC4F042B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6953A60-0310-4285-8409-1D3868C9BB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3773B86-6265-4CC5-83C1-A09F76FEDC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065C455-96CD-464F-BFF3-C22DBF3A0B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237F692-81B3-4CD6-972E-7796DD644C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CA07D0-9E86-4A9B-BAB4-43493766A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8FA0748-B289-4275-B061-F24BC6DBB9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3ECAB31-E589-40F0-B92D-1D4BB1A1C0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C59E4A1-C61A-41D0-AF5B-57D898401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95CAE1B-7705-4527-ACE1-3A682722B9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6A045C-2507-4310-A46F-3C24C36D5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D534929-5355-4FCC-B28D-23A2B339A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81BF46-0D3A-4438-8EEE-6121B670CE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0C3AD23-F5B5-4D59-8AC8-81D53B8B34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9052C6B-3534-4A9B-B622-E8D5D1321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4D56ED8-876B-4EE6-B357-10A12B5BA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5D4CDC2-E214-4417-8095-5B2F91AEAB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6C5CE46-26FC-41D6-A21C-F65C87895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6C81983-24FD-4606-B8D4-469D798802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41EB9C6-04B6-40DB-9DC7-D04A93BFD6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871D9AB-A0B0-47A4-A672-76333E705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475B67C-4900-48BA-9B5E-B8757884B4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E1C3B6C-DA70-4290-8F39-6C593A1813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583374-799E-427C-B427-008CE921FF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40998E-C5A3-492A-B12A-148AB0EBCE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283048-DDA8-4BC4-B8CC-DF3C5A9F2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429CF45-D8B8-484C-9A56-6A827F458D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CD09BAD-3640-4C2C-BCFB-6616880580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B8388B9-6E7F-4E4A-B6AF-DE7EC2A005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A142A50-C95A-4541-A313-EF1B19CEDD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E664D3E-3B0F-4769-9D06-0D2A9F7FDD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823FC98-39F7-48F1-9108-E89CF17858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531CA6A-5852-4AF8-9BB7-FB48A7ADF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6490D45-405E-42E8-8E75-FB40435E4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655B4ED-0C84-4BED-B75C-7856E3FF4D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8472CDE-C9A5-41FF-9F25-C11A4BC028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161A2FD-1C25-44BE-9436-0C75B67E3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EB8AE4B-8581-470F-8F5F-3E4939381A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43DADFF-BD52-4029-9501-239CF76006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4CEB4E7-E357-4D3C-A253-8A54191B5B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F8EEACB-8345-4632-BC96-621945A018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32197A-D1A2-4A8B-A6D2-CAF590F248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F8E170-186A-4D86-A017-B30FBECF69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49B6D74-07B1-4E0E-9BBA-1905247399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320448A-2320-459B-B975-71822DD385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B594DEB-FD2B-4FAF-A670-65C0355DAF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CC1FEE-F2A2-4CBC-A937-65FB46A314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D32B9E3-91E7-419D-AF64-B8EF6424FD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04CD01-0FC5-4CD8-A1B4-CE1128775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1FE5CA4-CBA0-4623-8CCA-9D340DFA3D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86D501-B2DE-45BD-8240-731D2EAA97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AEAB6A1-C430-4444-99EF-4EEA3EC0C5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A6FDF40-BC01-4309-832B-B4E1C698BF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BD07185-1C9A-4B11-80A0-E2ED0D85FC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32CFF46-1BB3-4160-9356-F224042C5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FE94851-EBB2-40D8-8D64-9822B6D62C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BBFF110-E54E-4FB1-B864-A4457C6CE7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319A31A-8D57-4A81-9231-0AC53C6CDB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68704F1-4068-46C9-ABC3-49FE3E0E1C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4FB8274-3C59-4C53-B2F4-813FD708EE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59F7020-06BC-4E19-A07A-C19993A92E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520646A-A14F-42EC-A5E7-6CBCE8910D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B65C275-E65F-4C36-8C20-BAF3CC7443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5"/>
          <a:stretch>
            <a:fillRect/>
          </a:stretch>
        </p:blipFill>
        <p:spPr>
          <a:xfrm>
            <a:off x="145143" y="170918"/>
            <a:ext cx="728306" cy="480893"/>
          </a:xfrm>
          <a:prstGeom prst="rect">
            <a:avLst/>
          </a:prstGeom>
        </p:spPr>
      </p:pic>
    </p:spTree>
    <p:extLst>
      <p:ext uri="{BB962C8B-B14F-4D97-AF65-F5344CB8AC3E}">
        <p14:creationId xmlns:p14="http://schemas.microsoft.com/office/powerpoint/2010/main" val="29994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5C873-F59A-7B40-B92E-29F6CD4308E6}"/>
              </a:ext>
            </a:extLst>
          </p:cNvPr>
          <p:cNvPicPr>
            <a:picLocks noChangeAspect="1"/>
          </p:cNvPicPr>
          <p:nvPr/>
        </p:nvPicPr>
        <p:blipFill>
          <a:blip r:embed="rId3"/>
          <a:srcRect/>
          <a:stretch/>
        </p:blipFill>
        <p:spPr>
          <a:xfrm>
            <a:off x="8467" y="3"/>
            <a:ext cx="12192000" cy="685800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5128572" cy="2819398"/>
          </a:xfrm>
        </p:spPr>
        <p:txBody>
          <a:bodyPr>
            <a:normAutofit/>
          </a:bodyPr>
          <a:lstStyle/>
          <a:p>
            <a:r>
              <a:rPr lang="en-GB" dirty="0">
                <a:solidFill>
                  <a:schemeClr val="bg2">
                    <a:lumMod val="75000"/>
                  </a:schemeClr>
                </a:solidFill>
              </a:rPr>
              <a:t>Troubleshooting a word document</a:t>
            </a: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2280430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373187" y="170918"/>
            <a:ext cx="8985251" cy="1456267"/>
          </a:xfrm>
        </p:spPr>
        <p:txBody>
          <a:bodyPr>
            <a:normAutofit/>
          </a:bodyPr>
          <a:lstStyle/>
          <a:p>
            <a:pPr algn="ctr"/>
            <a:r>
              <a:rPr lang="en-GB" sz="5000" b="1" dirty="0"/>
              <a:t>Editing a word document</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1030287" y="1869252"/>
            <a:ext cx="10557164" cy="4247317"/>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Look at TASK 5 of the </a:t>
            </a:r>
            <a:r>
              <a:rPr lang="en-GB" sz="3000" b="1" dirty="0">
                <a:solidFill>
                  <a:schemeClr val="accent6"/>
                </a:solidFill>
                <a:latin typeface="Calibri" panose="020F0502020204030204" pitchFamily="34" charset="0"/>
                <a:cs typeface="Calibri" panose="020F0502020204030204" pitchFamily="34" charset="0"/>
              </a:rPr>
              <a:t>PD1 Week 6 – Worksheet </a:t>
            </a:r>
            <a:r>
              <a:rPr lang="en-GB" sz="3000" dirty="0">
                <a:latin typeface="Calibri" panose="020F0502020204030204" pitchFamily="34" charset="0"/>
                <a:cs typeface="Calibri" panose="020F0502020204030204" pitchFamily="34" charset="0"/>
              </a:rPr>
              <a:t>document. Can you identify where Tina has used the different Word functions on her CV?</a:t>
            </a:r>
          </a:p>
          <a:p>
            <a:endParaRPr lang="en-GB" sz="3000" dirty="0">
              <a:latin typeface="Calibri" panose="020F0502020204030204" pitchFamily="34" charset="0"/>
              <a:cs typeface="Calibri" panose="020F0502020204030204" pitchFamily="34" charset="0"/>
            </a:endParaRPr>
          </a:p>
          <a:p>
            <a:r>
              <a:rPr lang="en-GB" sz="3000" dirty="0">
                <a:latin typeface="Calibri" panose="020F0502020204030204" pitchFamily="34" charset="0"/>
                <a:cs typeface="Calibri" panose="020F0502020204030204" pitchFamily="34" charset="0"/>
              </a:rPr>
              <a:t>Look at Tina’s CV again and find the formatting issues within the document, then match the issues to their solutions in TASK 6. </a:t>
            </a:r>
          </a:p>
          <a:p>
            <a:endParaRPr lang="en-GB" sz="3000" dirty="0">
              <a:latin typeface="Calibri" panose="020F0502020204030204" pitchFamily="34" charset="0"/>
              <a:cs typeface="Calibri" panose="020F0502020204030204" pitchFamily="34" charset="0"/>
            </a:endParaRPr>
          </a:p>
          <a:p>
            <a:r>
              <a:rPr lang="en-GB" sz="3000" dirty="0"/>
              <a:t>Amend the content and formatting of Tina’s CV to address the issues discussed today in class.</a:t>
            </a:r>
            <a:endParaRPr lang="en-GB"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924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Question marks in a line and one question mark is lit">
            <a:extLst>
              <a:ext uri="{FF2B5EF4-FFF2-40B4-BE49-F238E27FC236}">
                <a16:creationId xmlns:a16="http://schemas.microsoft.com/office/drawing/2014/main" id="{2C25C873-F59A-7B40-B92E-29F6CD4308E6}"/>
              </a:ext>
            </a:extLst>
          </p:cNvPr>
          <p:cNvPicPr>
            <a:picLocks noChangeAspect="1"/>
          </p:cNvPicPr>
          <p:nvPr/>
        </p:nvPicPr>
        <p:blipFill>
          <a:blip r:embed="rId3"/>
          <a:srcRect t="7812" b="7812"/>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Any questions?</a:t>
            </a:r>
            <a:endParaRPr lang="en-GB" dirty="0">
              <a:solidFill>
                <a:schemeClr val="bg1"/>
              </a:solidFill>
            </a:endParaRP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85957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A wall covered with sticky notes.">
            <a:extLst>
              <a:ext uri="{FF2B5EF4-FFF2-40B4-BE49-F238E27FC236}">
                <a16:creationId xmlns:a16="http://schemas.microsoft.com/office/drawing/2014/main" id="{2C25C873-F59A-7B40-B92E-29F6CD4308E6}"/>
              </a:ext>
            </a:extLst>
          </p:cNvPr>
          <p:cNvPicPr>
            <a:picLocks noChangeAspect="1"/>
          </p:cNvPicPr>
          <p:nvPr/>
        </p:nvPicPr>
        <p:blipFill>
          <a:blip r:embed="rId3"/>
          <a:srcRect t="4579" b="4579"/>
          <a:stretch/>
        </p:blipFill>
        <p:spPr>
          <a:xfrm>
            <a:off x="20" y="10"/>
            <a:ext cx="12191980" cy="6857990"/>
          </a:xfrm>
          <a:prstGeom prst="rect">
            <a:avLst/>
          </a:prstGeom>
        </p:spPr>
      </p:pic>
      <p:pic>
        <p:nvPicPr>
          <p:cNvPr id="26" name="Picture 25">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8" name="Picture 27">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30"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Summary</a:t>
            </a: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54111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030287" y="-76323"/>
            <a:ext cx="10131425" cy="1456267"/>
          </a:xfrm>
        </p:spPr>
        <p:txBody>
          <a:bodyPr>
            <a:normAutofit/>
          </a:bodyPr>
          <a:lstStyle/>
          <a:p>
            <a:pPr algn="ctr"/>
            <a:r>
              <a:rPr lang="en-GB" sz="3500" b="1" dirty="0"/>
              <a:t>SUMMARY</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873449" y="1379944"/>
            <a:ext cx="10871511" cy="4524315"/>
          </a:xfrm>
          <a:prstGeom prst="rect">
            <a:avLst/>
          </a:prstGeom>
          <a:noFill/>
        </p:spPr>
        <p:txBody>
          <a:bodyPr wrap="square">
            <a:spAutoFit/>
          </a:bodyPr>
          <a:lstStyle/>
          <a:p>
            <a:r>
              <a:rPr lang="en-GB" sz="3200" dirty="0"/>
              <a:t>After today’s class you should be able to:</a:t>
            </a:r>
          </a:p>
          <a:p>
            <a:endParaRPr lang="en-GB" sz="3200" dirty="0">
              <a:solidFill>
                <a:srgbClr val="FF0000"/>
              </a:solidFill>
            </a:endParaRPr>
          </a:p>
          <a:p>
            <a:pPr marL="457200" indent="-457200">
              <a:buFont typeface="Arial" panose="020B0604020202020204" pitchFamily="34" charset="0"/>
              <a:buChar char="•"/>
            </a:pPr>
            <a:r>
              <a:rPr lang="en-GB" sz="3200" i="1" dirty="0"/>
              <a:t>Understand the basic function and layout of a CV.</a:t>
            </a:r>
          </a:p>
          <a:p>
            <a:pPr marL="457200" indent="-457200">
              <a:buFont typeface="Arial" panose="020B0604020202020204" pitchFamily="34" charset="0"/>
              <a:buChar char="•"/>
            </a:pPr>
            <a:endParaRPr lang="en-GB" sz="3200" i="1" dirty="0"/>
          </a:p>
          <a:p>
            <a:pPr marL="457200" indent="-457200">
              <a:buFont typeface="Arial" panose="020B0604020202020204" pitchFamily="34" charset="0"/>
              <a:buChar char="•"/>
            </a:pPr>
            <a:r>
              <a:rPr lang="en-GB" sz="3200" i="1" dirty="0"/>
              <a:t>Be able to create a CV based on the various available models presented.</a:t>
            </a:r>
          </a:p>
          <a:p>
            <a:pPr marL="457200" indent="-457200">
              <a:buFont typeface="Arial" panose="020B0604020202020204" pitchFamily="34" charset="0"/>
              <a:buChar char="•"/>
            </a:pPr>
            <a:endParaRPr lang="en-GB" sz="3200" i="1" dirty="0"/>
          </a:p>
          <a:p>
            <a:pPr marL="457200" indent="-457200">
              <a:buFont typeface="Arial" panose="020B0604020202020204" pitchFamily="34" charset="0"/>
              <a:buChar char="•"/>
            </a:pPr>
            <a:r>
              <a:rPr lang="en-GB" sz="3200" i="1" dirty="0"/>
              <a:t>Be able to troubleshoot issues with word documents when creating CVs.</a:t>
            </a:r>
          </a:p>
        </p:txBody>
      </p:sp>
    </p:spTree>
    <p:extLst>
      <p:ext uri="{BB962C8B-B14F-4D97-AF65-F5344CB8AC3E}">
        <p14:creationId xmlns:p14="http://schemas.microsoft.com/office/powerpoint/2010/main" val="209847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Pregnant woman at work">
            <a:extLst>
              <a:ext uri="{FF2B5EF4-FFF2-40B4-BE49-F238E27FC236}">
                <a16:creationId xmlns:a16="http://schemas.microsoft.com/office/drawing/2014/main" id="{2C25C873-F59A-7B40-B92E-29F6CD4308E6}"/>
              </a:ext>
            </a:extLst>
          </p:cNvPr>
          <p:cNvPicPr>
            <a:picLocks noChangeAspect="1"/>
          </p:cNvPicPr>
          <p:nvPr/>
        </p:nvPicPr>
        <p:blipFill rotWithShape="1">
          <a:blip r:embed="rId3"/>
          <a:srcRect l="9091" t="20453" b="2938"/>
          <a:stretch/>
        </p:blipFill>
        <p:spPr>
          <a:xfrm>
            <a:off x="20" y="10"/>
            <a:ext cx="12191980" cy="6857990"/>
          </a:xfrm>
          <a:prstGeom prst="rect">
            <a:avLst/>
          </a:prstGeom>
        </p:spPr>
      </p:pic>
      <p:pic>
        <p:nvPicPr>
          <p:cNvPr id="26" name="Picture 25">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8" name="Picture 27">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30"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Homework</a:t>
            </a: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3352136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030287" y="191703"/>
            <a:ext cx="10131425" cy="1456267"/>
          </a:xfrm>
        </p:spPr>
        <p:txBody>
          <a:bodyPr>
            <a:normAutofit/>
          </a:bodyPr>
          <a:lstStyle/>
          <a:p>
            <a:pPr algn="ctr" defTabSz="457200" rtl="1" eaLnBrk="1" latinLnBrk="0" hangingPunct="1">
              <a:spcBef>
                <a:spcPct val="0"/>
              </a:spcBef>
              <a:buNone/>
            </a:pPr>
            <a:r>
              <a:rPr lang="en-US" sz="4000" b="1" dirty="0"/>
              <a:t>HOMEWORK</a:t>
            </a:r>
            <a:endParaRPr lang="en-GB" sz="4000" b="1" dirty="0"/>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3"/>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509296" y="1187861"/>
            <a:ext cx="11458574" cy="6247864"/>
          </a:xfrm>
          <a:prstGeom prst="rect">
            <a:avLst/>
          </a:prstGeom>
          <a:noFill/>
        </p:spPr>
        <p:txBody>
          <a:bodyPr wrap="square">
            <a:spAutoFit/>
          </a:bodyPr>
          <a:lstStyle/>
          <a:p>
            <a:pPr marL="571500" indent="-571500">
              <a:buFont typeface="Arial" panose="020B0604020202020204" pitchFamily="34" charset="0"/>
              <a:buChar char="•"/>
            </a:pPr>
            <a:endParaRPr lang="en-GB" sz="30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000" dirty="0">
                <a:latin typeface="Calibri" panose="020F0502020204030204" pitchFamily="34" charset="0"/>
                <a:cs typeface="Calibri" panose="020F0502020204030204" pitchFamily="34" charset="0"/>
              </a:rPr>
              <a:t>Repeat last week’s exercise but this time thinking about your own career path. Make a list of at least 15 items in total of the below for yourself. Be ready to use these to create your own CV next week.</a:t>
            </a:r>
          </a:p>
          <a:p>
            <a:pPr marL="571500" indent="-571500">
              <a:buFont typeface="Arial" panose="020B0604020202020204" pitchFamily="34" charset="0"/>
              <a:buChar char="•"/>
            </a:pPr>
            <a:endParaRPr lang="en-GB" sz="3000" dirty="0">
              <a:latin typeface="Calibri" panose="020F0502020204030204" pitchFamily="34" charset="0"/>
              <a:cs typeface="Calibri" panose="020F0502020204030204" pitchFamily="34" charset="0"/>
            </a:endParaRPr>
          </a:p>
          <a:p>
            <a:pPr marL="1485900" lvl="2" indent="-571500">
              <a:buFont typeface="+mj-lt"/>
              <a:buAutoNum type="arabicPeriod"/>
            </a:pPr>
            <a:r>
              <a:rPr lang="en-GB" sz="3000" dirty="0">
                <a:latin typeface="Calibri" panose="020F0502020204030204" pitchFamily="34" charset="0"/>
                <a:cs typeface="Calibri" panose="020F0502020204030204" pitchFamily="34" charset="0"/>
              </a:rPr>
              <a:t>The most important career events in their lives (educational and professional)</a:t>
            </a:r>
          </a:p>
          <a:p>
            <a:pPr marL="1485900" lvl="2" indent="-571500">
              <a:buFont typeface="+mj-lt"/>
              <a:buAutoNum type="arabicPeriod"/>
            </a:pPr>
            <a:r>
              <a:rPr lang="en-GB" sz="3000" dirty="0">
                <a:latin typeface="Calibri" panose="020F0502020204030204" pitchFamily="34" charset="0"/>
                <a:cs typeface="Calibri" panose="020F0502020204030204" pitchFamily="34" charset="0"/>
              </a:rPr>
              <a:t>Their skills and qualities</a:t>
            </a:r>
          </a:p>
          <a:p>
            <a:pPr marL="1485900" lvl="2" indent="-571500">
              <a:buFont typeface="+mj-lt"/>
              <a:buAutoNum type="arabicPeriod"/>
            </a:pPr>
            <a:r>
              <a:rPr lang="en-GB" sz="3000" dirty="0">
                <a:latin typeface="Calibri" panose="020F0502020204030204" pitchFamily="34" charset="0"/>
                <a:cs typeface="Calibri" panose="020F0502020204030204" pitchFamily="34" charset="0"/>
              </a:rPr>
              <a:t>Any awards or prizes they have received</a:t>
            </a:r>
          </a:p>
          <a:p>
            <a:pPr marL="571500" indent="-571500">
              <a:buFont typeface="Arial" panose="020B0604020202020204" pitchFamily="34" charset="0"/>
              <a:buChar char="•"/>
            </a:pPr>
            <a:endParaRPr lang="en-GB" sz="3000" dirty="0">
              <a:latin typeface="Calibri" panose="020F0502020204030204" pitchFamily="34" charset="0"/>
              <a:cs typeface="Calibri" panose="020F0502020204030204" pitchFamily="34" charset="0"/>
            </a:endParaRPr>
          </a:p>
          <a:p>
            <a:pPr marL="571500" indent="-571500">
              <a:buFont typeface="Arial" panose="020B0604020202020204" pitchFamily="34" charset="0"/>
              <a:buChar char="•"/>
            </a:pPr>
            <a:r>
              <a:rPr lang="en-GB" sz="3000" dirty="0">
                <a:latin typeface="Calibri" panose="020F0502020204030204" pitchFamily="34" charset="0"/>
                <a:cs typeface="Calibri" panose="020F0502020204030204" pitchFamily="34" charset="0"/>
              </a:rPr>
              <a:t>⚠️ </a:t>
            </a:r>
            <a:r>
              <a:rPr lang="en-GB" sz="3000" b="1" dirty="0">
                <a:latin typeface="Calibri" panose="020F0502020204030204" pitchFamily="34" charset="0"/>
                <a:cs typeface="Calibri" panose="020F0502020204030204" pitchFamily="34" charset="0"/>
              </a:rPr>
              <a:t>Make sure to bring a laptop to use in class for next week.</a:t>
            </a:r>
          </a:p>
          <a:p>
            <a:pPr marL="571500" indent="-571500">
              <a:buFont typeface="Arial" panose="020B0604020202020204" pitchFamily="34" charset="0"/>
              <a:buChar char="•"/>
            </a:pPr>
            <a:endParaRPr lang="en-GB" sz="3000" b="1" dirty="0">
              <a:latin typeface="Calibri" panose="020F0502020204030204" pitchFamily="34" charset="0"/>
              <a:cs typeface="Calibri" panose="020F0502020204030204" pitchFamily="34" charset="0"/>
            </a:endParaRPr>
          </a:p>
          <a:p>
            <a:pPr lvl="2"/>
            <a:endParaRPr lang="en-GB" sz="3000" dirty="0">
              <a:latin typeface="Calibri" panose="020F0502020204030204" pitchFamily="34" charset="0"/>
              <a:cs typeface="Calibri" panose="020F0502020204030204" pitchFamily="34" charset="0"/>
            </a:endParaRPr>
          </a:p>
          <a:p>
            <a:pPr marL="1485900" lvl="2" indent="-571500">
              <a:buFont typeface="+mj-lt"/>
              <a:buAutoNum type="arabicPeriod"/>
            </a:pPr>
            <a:endParaRPr lang="en-GB" sz="1000" dirty="0">
              <a:latin typeface="Calibri" panose="020F0502020204030204" pitchFamily="34" charset="0"/>
              <a:cs typeface="Calibri" panose="020F0502020204030204" pitchFamily="34" charset="0"/>
            </a:endParaRPr>
          </a:p>
        </p:txBody>
      </p:sp>
      <p:pic>
        <p:nvPicPr>
          <p:cNvPr id="3" name="Graphic 2" descr="Open Folder">
            <a:extLst>
              <a:ext uri="{FF2B5EF4-FFF2-40B4-BE49-F238E27FC236}">
                <a16:creationId xmlns:a16="http://schemas.microsoft.com/office/drawing/2014/main" id="{C996E93C-6E60-E82B-85AD-E9748B0DF0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90416" y="97817"/>
            <a:ext cx="1456267" cy="1456267"/>
          </a:xfrm>
          <a:prstGeom prst="rect">
            <a:avLst/>
          </a:prstGeom>
        </p:spPr>
      </p:pic>
    </p:spTree>
    <p:extLst>
      <p:ext uri="{BB962C8B-B14F-4D97-AF65-F5344CB8AC3E}">
        <p14:creationId xmlns:p14="http://schemas.microsoft.com/office/powerpoint/2010/main" val="763992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DE2AFF0-0440-4F06-B1DF-78376F2D6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1AB6B45E-632E-4C37-A285-6FAD80F71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5B5756-449D-954E-8FF9-94922B9D0FE7}"/>
              </a:ext>
            </a:extLst>
          </p:cNvPr>
          <p:cNvSpPr>
            <a:spLocks noGrp="1"/>
          </p:cNvSpPr>
          <p:nvPr>
            <p:ph type="title"/>
          </p:nvPr>
        </p:nvSpPr>
        <p:spPr>
          <a:xfrm>
            <a:off x="685801" y="643466"/>
            <a:ext cx="2590799" cy="4995333"/>
          </a:xfrm>
        </p:spPr>
        <p:txBody>
          <a:bodyPr>
            <a:normAutofit/>
          </a:bodyPr>
          <a:lstStyle/>
          <a:p>
            <a:pPr algn="ctr"/>
            <a:r>
              <a:rPr lang="en-GB" b="1" dirty="0">
                <a:solidFill>
                  <a:srgbClr val="FFFFFF"/>
                </a:solidFill>
                <a:latin typeface="+mn-lt"/>
              </a:rPr>
              <a:t>Week 6</a:t>
            </a:r>
            <a:br>
              <a:rPr lang="en-GB" b="1" dirty="0">
                <a:solidFill>
                  <a:srgbClr val="FFFFFF"/>
                </a:solidFill>
                <a:latin typeface="+mn-lt"/>
              </a:rPr>
            </a:br>
            <a:r>
              <a:rPr lang="en-GB" b="1" dirty="0">
                <a:solidFill>
                  <a:srgbClr val="FFFFFF"/>
                </a:solidFill>
                <a:latin typeface="+mn-lt"/>
              </a:rPr>
              <a:t>-</a:t>
            </a:r>
            <a:br>
              <a:rPr lang="en-GB" b="1" dirty="0">
                <a:solidFill>
                  <a:srgbClr val="FFFFFF"/>
                </a:solidFill>
                <a:latin typeface="+mn-lt"/>
              </a:rPr>
            </a:br>
            <a:r>
              <a:rPr lang="en-GB" b="1" dirty="0">
                <a:solidFill>
                  <a:srgbClr val="FFFFFF"/>
                </a:solidFill>
                <a:latin typeface="+mn-lt"/>
              </a:rPr>
              <a:t>In Today’s class</a:t>
            </a:r>
          </a:p>
        </p:txBody>
      </p:sp>
      <p:pic>
        <p:nvPicPr>
          <p:cNvPr id="4" name="Picture 3">
            <a:extLst>
              <a:ext uri="{FF2B5EF4-FFF2-40B4-BE49-F238E27FC236}">
                <a16:creationId xmlns:a16="http://schemas.microsoft.com/office/drawing/2014/main" id="{1177C5A2-796C-9949-AD61-A7C158E56C4E}"/>
              </a:ext>
            </a:extLst>
          </p:cNvPr>
          <p:cNvPicPr>
            <a:picLocks noChangeAspect="1"/>
          </p:cNvPicPr>
          <p:nvPr/>
        </p:nvPicPr>
        <p:blipFill>
          <a:blip r:embed="rId3"/>
          <a:stretch>
            <a:fillRect/>
          </a:stretch>
        </p:blipFill>
        <p:spPr>
          <a:xfrm>
            <a:off x="145143" y="170918"/>
            <a:ext cx="728306" cy="480893"/>
          </a:xfrm>
          <a:prstGeom prst="rect">
            <a:avLst/>
          </a:prstGeom>
        </p:spPr>
      </p:pic>
      <p:graphicFrame>
        <p:nvGraphicFramePr>
          <p:cNvPr id="16" name="Content Placeholder 2">
            <a:extLst>
              <a:ext uri="{FF2B5EF4-FFF2-40B4-BE49-F238E27FC236}">
                <a16:creationId xmlns:a16="http://schemas.microsoft.com/office/drawing/2014/main" id="{449C4A4A-20FF-17D5-896E-4DB48B2B3C44}"/>
              </a:ext>
            </a:extLst>
          </p:cNvPr>
          <p:cNvGraphicFramePr>
            <a:graphicFrameLocks noGrp="1"/>
          </p:cNvGraphicFramePr>
          <p:nvPr>
            <p:ph idx="1"/>
            <p:extLst>
              <p:ext uri="{D42A27DB-BD31-4B8C-83A1-F6EECF244321}">
                <p14:modId xmlns:p14="http://schemas.microsoft.com/office/powerpoint/2010/main" val="2890704059"/>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6081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6" name="Picture 15">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030288" y="609600"/>
            <a:ext cx="10131425" cy="1110343"/>
          </a:xfrm>
        </p:spPr>
        <p:txBody>
          <a:bodyPr vert="horz" lIns="91440" tIns="45720" rIns="91440" bIns="45720" rtlCol="0" anchor="ctr">
            <a:normAutofit/>
          </a:bodyPr>
          <a:lstStyle/>
          <a:p>
            <a:pPr algn="ctr"/>
            <a:r>
              <a:rPr lang="en-US" b="1">
                <a:solidFill>
                  <a:schemeClr val="bg1"/>
                </a:solidFill>
              </a:rPr>
              <a:t>References</a:t>
            </a:r>
          </a:p>
        </p:txBody>
      </p:sp>
      <p:sp>
        <p:nvSpPr>
          <p:cNvPr id="7" name="TextBox 6">
            <a:extLst>
              <a:ext uri="{FF2B5EF4-FFF2-40B4-BE49-F238E27FC236}">
                <a16:creationId xmlns:a16="http://schemas.microsoft.com/office/drawing/2014/main" id="{A554331C-C28F-5543-960E-7267B7172056}"/>
              </a:ext>
            </a:extLst>
          </p:cNvPr>
          <p:cNvSpPr txBox="1"/>
          <p:nvPr/>
        </p:nvSpPr>
        <p:spPr>
          <a:xfrm>
            <a:off x="873449" y="2376730"/>
            <a:ext cx="10820400" cy="4420861"/>
          </a:xfrm>
          <a:prstGeom prst="rect">
            <a:avLst/>
          </a:prstGeom>
        </p:spPr>
        <p:txBody>
          <a:bodyPr vert="horz" lIns="91440" tIns="45720" rIns="91440" bIns="45720" rtlCol="0" anchor="ctr">
            <a:noAutofit/>
          </a:bodyPr>
          <a:lstStyle/>
          <a:p>
            <a:r>
              <a:rPr lang="en-GB" sz="1400" dirty="0">
                <a:latin typeface="Calibri" panose="020F0502020204030204" pitchFamily="34" charset="0"/>
                <a:cs typeface="Calibri" panose="020F0502020204030204" pitchFamily="34" charset="0"/>
              </a:rPr>
              <a:t>Barr, P. 2019, </a:t>
            </a:r>
            <a:r>
              <a:rPr lang="en-GB" sz="1400" i="1" dirty="0">
                <a:latin typeface="Calibri" panose="020F0502020204030204" pitchFamily="34" charset="0"/>
                <a:cs typeface="Calibri" panose="020F0502020204030204" pitchFamily="34" charset="0"/>
              </a:rPr>
              <a:t>The Successful Career Toolkit – Your Quick-Fire Guide to Mastering Business Skills</a:t>
            </a:r>
            <a:r>
              <a:rPr lang="en-GB" sz="1400" dirty="0">
                <a:latin typeface="Calibri" panose="020F0502020204030204" pitchFamily="34" charset="0"/>
                <a:cs typeface="Calibri" panose="020F0502020204030204" pitchFamily="34" charset="0"/>
              </a:rPr>
              <a:t>, London: Kogan Page Ltd.</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Gentile, V. (n.b.) </a:t>
            </a:r>
            <a:r>
              <a:rPr lang="en-GB" sz="1400" i="1" dirty="0">
                <a:latin typeface="Calibri" panose="020F0502020204030204" pitchFamily="34" charset="0"/>
                <a:cs typeface="Calibri" panose="020F0502020204030204" pitchFamily="34" charset="0"/>
              </a:rPr>
              <a:t>What are alternative CV formats </a:t>
            </a:r>
            <a:r>
              <a:rPr lang="en-GB" sz="1400" dirty="0">
                <a:latin typeface="Calibri" panose="020F0502020204030204" pitchFamily="34" charset="0"/>
                <a:cs typeface="Calibri" panose="020F0502020204030204" pitchFamily="34" charset="0"/>
              </a:rPr>
              <a:t>[online] Available at: &lt;https://</a:t>
            </a:r>
            <a:r>
              <a:rPr lang="en-GB" sz="1400" dirty="0" err="1">
                <a:latin typeface="Calibri" panose="020F0502020204030204" pitchFamily="34" charset="0"/>
                <a:cs typeface="Calibri" panose="020F0502020204030204" pitchFamily="34" charset="0"/>
              </a:rPr>
              <a:t>www.monster.co.uk</a:t>
            </a:r>
            <a:r>
              <a:rPr lang="en-GB" sz="1400" dirty="0">
                <a:latin typeface="Calibri" panose="020F0502020204030204" pitchFamily="34" charset="0"/>
                <a:cs typeface="Calibri" panose="020F0502020204030204" pitchFamily="34" charset="0"/>
              </a:rPr>
              <a:t>/career-advice/article/what-are-the-alternative-cv-options&gt; [accessed on 30</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August 2022]</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Le Cordon Bleu (n.b.) </a:t>
            </a:r>
            <a:r>
              <a:rPr lang="en-GB" sz="1400" i="1" dirty="0">
                <a:latin typeface="Calibri" panose="020F0502020204030204" pitchFamily="34" charset="0"/>
                <a:cs typeface="Calibri" panose="020F0502020204030204" pitchFamily="34" charset="0"/>
              </a:rPr>
              <a:t>How to Start your Restaurant Management Career </a:t>
            </a:r>
            <a:r>
              <a:rPr lang="en-GB" sz="1400" dirty="0">
                <a:latin typeface="Calibri" panose="020F0502020204030204" pitchFamily="34" charset="0"/>
                <a:cs typeface="Calibri" panose="020F0502020204030204" pitchFamily="34" charset="0"/>
              </a:rPr>
              <a:t>[online] Available at: &lt;https://</a:t>
            </a:r>
            <a:r>
              <a:rPr lang="en-GB" sz="1400" dirty="0" err="1">
                <a:latin typeface="Calibri" panose="020F0502020204030204" pitchFamily="34" charset="0"/>
                <a:cs typeface="Calibri" panose="020F0502020204030204" pitchFamily="34" charset="0"/>
              </a:rPr>
              <a:t>www.cordonbleu.edu</a:t>
            </a:r>
            <a:r>
              <a:rPr lang="en-GB" sz="1400" dirty="0">
                <a:latin typeface="Calibri" panose="020F0502020204030204" pitchFamily="34" charset="0"/>
                <a:cs typeface="Calibri" panose="020F0502020204030204" pitchFamily="34" charset="0"/>
              </a:rPr>
              <a:t>/</a:t>
            </a:r>
            <a:r>
              <a:rPr lang="en-GB" sz="1400" dirty="0" err="1">
                <a:latin typeface="Calibri" panose="020F0502020204030204" pitchFamily="34" charset="0"/>
                <a:cs typeface="Calibri" panose="020F0502020204030204" pitchFamily="34" charset="0"/>
              </a:rPr>
              <a:t>london</a:t>
            </a:r>
            <a:r>
              <a:rPr lang="en-GB" sz="1400" dirty="0">
                <a:latin typeface="Calibri" panose="020F0502020204030204" pitchFamily="34" charset="0"/>
                <a:cs typeface="Calibri" panose="020F0502020204030204" pitchFamily="34" charset="0"/>
              </a:rPr>
              <a:t>/how-to-become-a-restaurant-manager/</a:t>
            </a:r>
            <a:r>
              <a:rPr lang="en-GB" sz="1400" dirty="0" err="1">
                <a:latin typeface="Calibri" panose="020F0502020204030204" pitchFamily="34" charset="0"/>
                <a:cs typeface="Calibri" panose="020F0502020204030204" pitchFamily="34" charset="0"/>
              </a:rPr>
              <a:t>en</a:t>
            </a:r>
            <a:r>
              <a:rPr lang="en-GB" sz="1400" dirty="0">
                <a:latin typeface="Calibri" panose="020F0502020204030204" pitchFamily="34" charset="0"/>
                <a:cs typeface="Calibri" panose="020F0502020204030204" pitchFamily="34" charset="0"/>
              </a:rPr>
              <a:t>&gt; [accessed on 30</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August 2022]</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National Careers Service (n.b.) </a:t>
            </a:r>
            <a:r>
              <a:rPr lang="en-GB" sz="1400" i="1" dirty="0">
                <a:latin typeface="Calibri" panose="020F0502020204030204" pitchFamily="34" charset="0"/>
                <a:cs typeface="Calibri" panose="020F0502020204030204" pitchFamily="34" charset="0"/>
              </a:rPr>
              <a:t>Restaurant Manager </a:t>
            </a:r>
            <a:r>
              <a:rPr lang="en-GB" sz="1400" dirty="0">
                <a:latin typeface="Calibri" panose="020F0502020204030204" pitchFamily="34" charset="0"/>
                <a:cs typeface="Calibri" panose="020F0502020204030204" pitchFamily="34" charset="0"/>
              </a:rPr>
              <a:t>[online] Available at: &lt;https://</a:t>
            </a:r>
            <a:r>
              <a:rPr lang="en-GB" sz="1400" dirty="0" err="1">
                <a:latin typeface="Calibri" panose="020F0502020204030204" pitchFamily="34" charset="0"/>
                <a:cs typeface="Calibri" panose="020F0502020204030204" pitchFamily="34" charset="0"/>
              </a:rPr>
              <a:t>nationalcareers.service.gov.uk</a:t>
            </a:r>
            <a:r>
              <a:rPr lang="en-GB" sz="1400" dirty="0">
                <a:latin typeface="Calibri" panose="020F0502020204030204" pitchFamily="34" charset="0"/>
                <a:cs typeface="Calibri" panose="020F0502020204030204" pitchFamily="34" charset="0"/>
              </a:rPr>
              <a:t>/job-profiles/restaurant-manager&gt; [accessed on 30</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August 2022]</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Prospects (2021) </a:t>
            </a:r>
            <a:r>
              <a:rPr lang="en-GB" sz="1400" i="1" dirty="0">
                <a:latin typeface="Calibri" panose="020F0502020204030204" pitchFamily="34" charset="0"/>
                <a:cs typeface="Calibri" panose="020F0502020204030204" pitchFamily="34" charset="0"/>
              </a:rPr>
              <a:t>How to write a CV </a:t>
            </a:r>
            <a:r>
              <a:rPr lang="en-GB" sz="1400" dirty="0">
                <a:latin typeface="Calibri" panose="020F0502020204030204" pitchFamily="34" charset="0"/>
                <a:cs typeface="Calibri" panose="020F0502020204030204" pitchFamily="34" charset="0"/>
              </a:rPr>
              <a:t>[online] Available at: &lt;https://www.prospects.ac.uk/careers-advice/</a:t>
            </a:r>
            <a:r>
              <a:rPr lang="en-GB" sz="1400" dirty="0" err="1">
                <a:latin typeface="Calibri" panose="020F0502020204030204" pitchFamily="34" charset="0"/>
                <a:cs typeface="Calibri" panose="020F0502020204030204" pitchFamily="34" charset="0"/>
              </a:rPr>
              <a:t>cvs</a:t>
            </a:r>
            <a:r>
              <a:rPr lang="en-GB" sz="1400" dirty="0">
                <a:latin typeface="Calibri" panose="020F0502020204030204" pitchFamily="34" charset="0"/>
                <a:cs typeface="Calibri" panose="020F0502020204030204" pitchFamily="34" charset="0"/>
              </a:rPr>
              <a:t>-and-cover-letters/how-to-write-a-cv&gt; [accessed on 30</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August 2022]</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Prospects (2021) </a:t>
            </a:r>
            <a:r>
              <a:rPr lang="en-GB" sz="1400" i="1" dirty="0">
                <a:latin typeface="Calibri" panose="020F0502020204030204" pitchFamily="34" charset="0"/>
                <a:cs typeface="Calibri" panose="020F0502020204030204" pitchFamily="34" charset="0"/>
              </a:rPr>
              <a:t>Restaurant Manager </a:t>
            </a:r>
            <a:r>
              <a:rPr lang="en-GB" sz="1400" dirty="0">
                <a:latin typeface="Calibri" panose="020F0502020204030204" pitchFamily="34" charset="0"/>
                <a:cs typeface="Calibri" panose="020F0502020204030204" pitchFamily="34" charset="0"/>
              </a:rPr>
              <a:t>[online] Available at: &lt;https://www.prospects.ac.uk/job-profiles/restaurant-manager&gt; [accessed on 30</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August 2022]</a:t>
            </a:r>
          </a:p>
          <a:p>
            <a:endParaRPr lang="en-GB" sz="1400" dirty="0">
              <a:latin typeface="Calibri" panose="020F0502020204030204" pitchFamily="34" charset="0"/>
              <a:cs typeface="Calibri" panose="020F0502020204030204" pitchFamily="34" charset="0"/>
            </a:endParaRPr>
          </a:p>
          <a:p>
            <a:r>
              <a:rPr lang="en-GB" sz="1400" dirty="0">
                <a:latin typeface="Calibri" panose="020F0502020204030204" pitchFamily="34" charset="0"/>
                <a:cs typeface="Calibri" panose="020F0502020204030204" pitchFamily="34" charset="0"/>
              </a:rPr>
              <a:t>Yate, M. J. 2018, </a:t>
            </a:r>
            <a:r>
              <a:rPr lang="en-GB" sz="1400" i="1" dirty="0">
                <a:latin typeface="Calibri" panose="020F0502020204030204" pitchFamily="34" charset="0"/>
                <a:cs typeface="Calibri" panose="020F0502020204030204" pitchFamily="34" charset="0"/>
              </a:rPr>
              <a:t>Ultimate CV – Master the Art of Creating a Winning CV with Over 100 Samples to Help you Get the Job</a:t>
            </a:r>
            <a:r>
              <a:rPr lang="en-GB" sz="1400" dirty="0">
                <a:latin typeface="Calibri" panose="020F0502020204030204" pitchFamily="34" charset="0"/>
                <a:cs typeface="Calibri" panose="020F0502020204030204" pitchFamily="34" charset="0"/>
              </a:rPr>
              <a:t>, 5</a:t>
            </a:r>
            <a:r>
              <a:rPr lang="en-GB" sz="1400" baseline="30000" dirty="0">
                <a:latin typeface="Calibri" panose="020F0502020204030204" pitchFamily="34" charset="0"/>
                <a:cs typeface="Calibri" panose="020F0502020204030204" pitchFamily="34" charset="0"/>
              </a:rPr>
              <a:t>th</a:t>
            </a:r>
            <a:r>
              <a:rPr lang="en-GB" sz="1400" dirty="0">
                <a:latin typeface="Calibri" panose="020F0502020204030204" pitchFamily="34" charset="0"/>
                <a:cs typeface="Calibri" panose="020F0502020204030204" pitchFamily="34" charset="0"/>
              </a:rPr>
              <a:t> Ed., London: Kogan Page Ltd.</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3"/>
          <a:stretch>
            <a:fillRect/>
          </a:stretch>
        </p:blipFill>
        <p:spPr>
          <a:xfrm>
            <a:off x="145143" y="170918"/>
            <a:ext cx="728306" cy="480893"/>
          </a:xfrm>
          <a:prstGeom prst="rect">
            <a:avLst/>
          </a:prstGeom>
        </p:spPr>
      </p:pic>
    </p:spTree>
    <p:extLst>
      <p:ext uri="{BB962C8B-B14F-4D97-AF65-F5344CB8AC3E}">
        <p14:creationId xmlns:p14="http://schemas.microsoft.com/office/powerpoint/2010/main" val="315981050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Group of students working in library">
            <a:extLst>
              <a:ext uri="{FF2B5EF4-FFF2-40B4-BE49-F238E27FC236}">
                <a16:creationId xmlns:a16="http://schemas.microsoft.com/office/drawing/2014/main" id="{2C25C873-F59A-7B40-B92E-29F6CD4308E6}"/>
              </a:ext>
            </a:extLst>
          </p:cNvPr>
          <p:cNvPicPr>
            <a:picLocks noChangeAspect="1"/>
          </p:cNvPicPr>
          <p:nvPr/>
        </p:nvPicPr>
        <p:blipFill>
          <a:blip r:embed="rId3"/>
          <a:srcRect t="7771" b="7771"/>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Homework review</a:t>
            </a:r>
            <a:endParaRPr lang="en-GB" dirty="0">
              <a:solidFill>
                <a:schemeClr val="bg1"/>
              </a:solidFill>
            </a:endParaRP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395200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030287" y="0"/>
            <a:ext cx="10131425" cy="1456267"/>
          </a:xfrm>
        </p:spPr>
        <p:txBody>
          <a:bodyPr>
            <a:normAutofit/>
          </a:bodyPr>
          <a:lstStyle/>
          <a:p>
            <a:pPr algn="ctr"/>
            <a:r>
              <a:rPr lang="en-GB" sz="5000" b="1" dirty="0"/>
              <a:t>Homework Review</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873449" y="1651590"/>
            <a:ext cx="10894265" cy="3708708"/>
          </a:xfrm>
          <a:prstGeom prst="rect">
            <a:avLst/>
          </a:prstGeom>
          <a:noFill/>
        </p:spPr>
        <p:txBody>
          <a:bodyPr wrap="square">
            <a:spAutoFit/>
          </a:bodyPr>
          <a:lstStyle/>
          <a:p>
            <a:pPr marL="457200" indent="-457200">
              <a:buFont typeface="Arial" panose="020B0604020202020204" pitchFamily="34" charset="0"/>
              <a:buChar char="•"/>
            </a:pPr>
            <a:r>
              <a:rPr lang="en-GB" sz="3500" dirty="0">
                <a:latin typeface="Calibri" panose="020F0502020204030204" pitchFamily="34" charset="0"/>
                <a:cs typeface="Calibri" panose="020F0502020204030204" pitchFamily="34" charset="0"/>
              </a:rPr>
              <a:t>Share with your partners the 15 biographical items that you found for the person of your choice that you looked up for homework. </a:t>
            </a:r>
          </a:p>
          <a:p>
            <a:pPr marL="457200" indent="-457200">
              <a:buFont typeface="Arial" panose="020B0604020202020204" pitchFamily="34" charset="0"/>
              <a:buChar char="•"/>
            </a:pPr>
            <a:endParaRPr lang="en-GB" sz="35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GB" sz="3500" dirty="0">
                <a:latin typeface="Calibri" panose="020F0502020204030204" pitchFamily="34" charset="0"/>
                <a:cs typeface="Calibri" panose="020F0502020204030204" pitchFamily="34" charset="0"/>
              </a:rPr>
              <a:t>If you had to choose only 8 of those items to put into a CV, which would you include? Why?</a:t>
            </a:r>
          </a:p>
          <a:p>
            <a:endParaRPr lang="en-GB"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779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5C873-F59A-7B40-B92E-29F6CD4308E6}"/>
              </a:ext>
            </a:extLst>
          </p:cNvPr>
          <p:cNvPicPr>
            <a:picLocks noChangeAspect="1"/>
          </p:cNvPicPr>
          <p:nvPr/>
        </p:nvPicPr>
        <p:blipFill>
          <a:blip r:embed="rId3"/>
          <a:srcRect/>
          <a:stretch/>
        </p:blipFill>
        <p:spPr>
          <a:xfrm>
            <a:off x="-16935" y="3"/>
            <a:ext cx="12225869"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Building a CV</a:t>
            </a:r>
          </a:p>
        </p:txBody>
      </p:sp>
      <p:pic>
        <p:nvPicPr>
          <p:cNvPr id="20" name="Picture 19">
            <a:extLst>
              <a:ext uri="{FF2B5EF4-FFF2-40B4-BE49-F238E27FC236}">
                <a16:creationId xmlns:a16="http://schemas.microsoft.com/office/drawing/2014/main" id="{6174AE26-44B8-4647-A560-43C86BBF15A8}"/>
              </a:ext>
            </a:extLst>
          </p:cNvPr>
          <p:cNvPicPr>
            <a:picLocks noChangeAspect="1"/>
          </p:cNvPicPr>
          <p:nvPr/>
        </p:nvPicPr>
        <p:blipFill>
          <a:blip r:embed="rId6"/>
          <a:stretch>
            <a:fillRect/>
          </a:stretch>
        </p:blipFill>
        <p:spPr>
          <a:xfrm>
            <a:off x="145143" y="170918"/>
            <a:ext cx="728306" cy="480893"/>
          </a:xfrm>
          <a:prstGeom prst="rect">
            <a:avLst/>
          </a:prstGeom>
        </p:spPr>
      </p:pic>
    </p:spTree>
    <p:extLst>
      <p:ext uri="{BB962C8B-B14F-4D97-AF65-F5344CB8AC3E}">
        <p14:creationId xmlns:p14="http://schemas.microsoft.com/office/powerpoint/2010/main" val="416456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373187" y="170918"/>
            <a:ext cx="8985251" cy="1456267"/>
          </a:xfrm>
        </p:spPr>
        <p:txBody>
          <a:bodyPr>
            <a:normAutofit/>
          </a:bodyPr>
          <a:lstStyle/>
          <a:p>
            <a:pPr algn="ctr"/>
            <a:r>
              <a:rPr lang="en-GB" sz="5000" b="1" dirty="0"/>
              <a:t>What is a CV?</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1046053" y="1627185"/>
            <a:ext cx="10557164" cy="4247317"/>
          </a:xfrm>
          <a:prstGeom prst="rect">
            <a:avLst/>
          </a:prstGeom>
          <a:noFill/>
        </p:spPr>
        <p:txBody>
          <a:bodyPr wrap="square">
            <a:spAutoFit/>
          </a:bodyPr>
          <a:lstStyle/>
          <a:p>
            <a:r>
              <a:rPr lang="en-US" sz="3000" dirty="0">
                <a:latin typeface="Calibri" panose="020F0502020204030204" pitchFamily="34" charset="0"/>
                <a:cs typeface="Calibri" panose="020F0502020204030204" pitchFamily="34" charset="0"/>
              </a:rPr>
              <a:t>Discuss with your group the following:</a:t>
            </a:r>
          </a:p>
          <a:p>
            <a:endParaRPr lang="en-US" sz="3000" dirty="0">
              <a:latin typeface="Calibri" panose="020F0502020204030204" pitchFamily="34" charset="0"/>
              <a:cs typeface="Calibri" panose="020F0502020204030204" pitchFamily="34" charset="0"/>
            </a:endParaRPr>
          </a:p>
          <a:p>
            <a:pPr marL="514350" indent="-514350">
              <a:buAutoNum type="arabicPeriod"/>
            </a:pPr>
            <a:r>
              <a:rPr lang="en-US" sz="3000" dirty="0">
                <a:latin typeface="Calibri" panose="020F0502020204030204" pitchFamily="34" charset="0"/>
                <a:cs typeface="Calibri" panose="020F0502020204030204" pitchFamily="34" charset="0"/>
              </a:rPr>
              <a:t>What is a CV? </a:t>
            </a:r>
          </a:p>
          <a:p>
            <a:pPr marL="514350" indent="-514350">
              <a:buAutoNum type="arabicPeriod"/>
            </a:pPr>
            <a:endParaRPr lang="en-US" sz="3000" dirty="0">
              <a:latin typeface="Calibri" panose="020F0502020204030204" pitchFamily="34" charset="0"/>
              <a:cs typeface="Calibri" panose="020F0502020204030204" pitchFamily="34" charset="0"/>
            </a:endParaRPr>
          </a:p>
          <a:p>
            <a:pPr marL="514350" indent="-514350">
              <a:buAutoNum type="arabicPeriod"/>
            </a:pPr>
            <a:r>
              <a:rPr lang="en-US" sz="3000" dirty="0">
                <a:latin typeface="Calibri" panose="020F0502020204030204" pitchFamily="34" charset="0"/>
                <a:cs typeface="Calibri" panose="020F0502020204030204" pitchFamily="34" charset="0"/>
              </a:rPr>
              <a:t>What is the purpose of a CV?</a:t>
            </a:r>
          </a:p>
          <a:p>
            <a:pPr marL="514350" indent="-514350">
              <a:buAutoNum type="arabicPeriod"/>
            </a:pPr>
            <a:endParaRPr lang="en-US" sz="3000" dirty="0">
              <a:latin typeface="Calibri" panose="020F0502020204030204" pitchFamily="34" charset="0"/>
              <a:cs typeface="Calibri" panose="020F0502020204030204" pitchFamily="34" charset="0"/>
            </a:endParaRPr>
          </a:p>
          <a:p>
            <a:pPr marL="514350" indent="-514350">
              <a:buAutoNum type="arabicPeriod"/>
            </a:pPr>
            <a:r>
              <a:rPr lang="en-US" sz="3000" dirty="0">
                <a:latin typeface="Calibri" panose="020F0502020204030204" pitchFamily="34" charset="0"/>
                <a:cs typeface="Calibri" panose="020F0502020204030204" pitchFamily="34" charset="0"/>
              </a:rPr>
              <a:t>Have you ever written a CV? If yes, what did you include? </a:t>
            </a:r>
          </a:p>
          <a:p>
            <a:pPr marL="514350" indent="-514350">
              <a:buAutoNum type="arabicPeriod"/>
            </a:pPr>
            <a:endParaRPr lang="en-US" sz="3000" dirty="0">
              <a:latin typeface="Calibri" panose="020F0502020204030204" pitchFamily="34" charset="0"/>
              <a:cs typeface="Calibri" panose="020F0502020204030204" pitchFamily="34" charset="0"/>
            </a:endParaRPr>
          </a:p>
          <a:p>
            <a:pPr marL="514350" indent="-514350">
              <a:buAutoNum type="arabicPeriod"/>
            </a:pPr>
            <a:r>
              <a:rPr lang="en-US" sz="3000" dirty="0">
                <a:latin typeface="Calibri" panose="020F0502020204030204" pitchFamily="34" charset="0"/>
                <a:cs typeface="Calibri" panose="020F0502020204030204" pitchFamily="34" charset="0"/>
              </a:rPr>
              <a:t>What makes a good CV in your opinion?</a:t>
            </a:r>
          </a:p>
        </p:txBody>
      </p:sp>
    </p:spTree>
    <p:extLst>
      <p:ext uri="{BB962C8B-B14F-4D97-AF65-F5344CB8AC3E}">
        <p14:creationId xmlns:p14="http://schemas.microsoft.com/office/powerpoint/2010/main" val="129576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373187" y="170918"/>
            <a:ext cx="8985251" cy="1456267"/>
          </a:xfrm>
        </p:spPr>
        <p:txBody>
          <a:bodyPr>
            <a:normAutofit/>
          </a:bodyPr>
          <a:lstStyle/>
          <a:p>
            <a:pPr algn="ctr"/>
            <a:r>
              <a:rPr lang="en-GB" sz="5000" b="1" dirty="0"/>
              <a:t>What is a CV?</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873449" y="1621590"/>
            <a:ext cx="10557164" cy="4247317"/>
          </a:xfrm>
          <a:prstGeom prst="rect">
            <a:avLst/>
          </a:prstGeom>
          <a:noFill/>
        </p:spPr>
        <p:txBody>
          <a:bodyPr wrap="square">
            <a:spAutoFit/>
          </a:bodyPr>
          <a:lstStyle/>
          <a:p>
            <a:r>
              <a:rPr lang="en-GB" sz="3000" i="1" dirty="0"/>
              <a:t>“A CV, which stands for curriculum vitae, is a document used when applying for jobs. It allows you to summarise your education, skills and experience enabling you to successfully sell your abilities to potential employers.” (www.prospects.ac.uk, 2021)</a:t>
            </a:r>
          </a:p>
          <a:p>
            <a:endParaRPr lang="en-GB" sz="3000" dirty="0"/>
          </a:p>
          <a:p>
            <a:r>
              <a:rPr lang="en-GB" sz="3000" dirty="0"/>
              <a:t>Underline the key words in the above definition in TASK 1 of the </a:t>
            </a:r>
            <a:r>
              <a:rPr lang="en-GB" sz="3000" b="1" dirty="0">
                <a:solidFill>
                  <a:schemeClr val="accent6"/>
                </a:solidFill>
                <a:latin typeface="Calibri" panose="020F0502020204030204" pitchFamily="34" charset="0"/>
                <a:cs typeface="Calibri" panose="020F0502020204030204" pitchFamily="34" charset="0"/>
              </a:rPr>
              <a:t>PD1 Week 6 – Worksheet </a:t>
            </a:r>
            <a:r>
              <a:rPr lang="en-GB" sz="3000" dirty="0">
                <a:latin typeface="Calibri" panose="020F0502020204030204" pitchFamily="34" charset="0"/>
                <a:cs typeface="Calibri" panose="020F0502020204030204" pitchFamily="34" charset="0"/>
              </a:rPr>
              <a:t>document</a:t>
            </a:r>
            <a:r>
              <a:rPr lang="ar-SA" sz="3000" dirty="0">
                <a:latin typeface="Calibri" panose="020F0502020204030204" pitchFamily="34" charset="0"/>
                <a:cs typeface="Calibri" panose="020F0502020204030204" pitchFamily="34" charset="0"/>
              </a:rPr>
              <a:t>.</a:t>
            </a:r>
            <a:endParaRPr lang="en-US" sz="3000" dirty="0">
              <a:latin typeface="Calibri" panose="020F0502020204030204" pitchFamily="34" charset="0"/>
              <a:cs typeface="Calibri" panose="020F0502020204030204" pitchFamily="34" charset="0"/>
            </a:endParaRPr>
          </a:p>
          <a:p>
            <a:endParaRPr lang="en-US" sz="3000" dirty="0">
              <a:latin typeface="Calibri" panose="020F0502020204030204" pitchFamily="34" charset="0"/>
              <a:cs typeface="Calibri" panose="020F0502020204030204" pitchFamily="34" charset="0"/>
            </a:endParaRPr>
          </a:p>
          <a:p>
            <a:r>
              <a:rPr lang="en-US" sz="3000" dirty="0">
                <a:latin typeface="Calibri" panose="020F0502020204030204" pitchFamily="34" charset="0"/>
                <a:cs typeface="Calibri" panose="020F0502020204030204" pitchFamily="34" charset="0"/>
              </a:rPr>
              <a:t>Which three words above tell you what goes into a CV?</a:t>
            </a:r>
          </a:p>
        </p:txBody>
      </p:sp>
    </p:spTree>
    <p:extLst>
      <p:ext uri="{BB962C8B-B14F-4D97-AF65-F5344CB8AC3E}">
        <p14:creationId xmlns:p14="http://schemas.microsoft.com/office/powerpoint/2010/main" val="2709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type="title"/>
          </p:nvPr>
        </p:nvSpPr>
        <p:spPr>
          <a:xfrm>
            <a:off x="1373187" y="170918"/>
            <a:ext cx="8985300" cy="14562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5000"/>
              <a:buFont typeface="Calibri"/>
              <a:buNone/>
            </a:pPr>
            <a:r>
              <a:rPr b="1" lang="en-GB" sz="5000"/>
              <a:t>PARTS OF A CV</a:t>
            </a:r>
            <a:endParaRPr/>
          </a:p>
        </p:txBody>
      </p:sp>
      <p:pic>
        <p:nvPicPr>
          <p:cNvPr id="114" name="Google Shape;114;p1"/>
          <p:cNvPicPr preferRelativeResize="0"/>
          <p:nvPr/>
        </p:nvPicPr>
        <p:blipFill rotWithShape="1">
          <a:blip r:embed="rId2">
            <a:alphaModFix/>
          </a:blip>
          <a:srcRect b="0" l="0" r="0" t="0"/>
          <a:stretch/>
        </p:blipFill>
        <p:spPr>
          <a:xfrm>
            <a:off x="145143" y="170918"/>
            <a:ext cx="728306" cy="480894"/>
          </a:xfrm>
          <a:prstGeom prst="rect">
            <a:avLst/>
          </a:prstGeom>
          <a:noFill/>
          <a:ln>
            <a:noFill/>
          </a:ln>
        </p:spPr>
      </p:pic>
      <p:sp>
        <p:nvSpPr>
          <p:cNvPr id="115" name="Google Shape;115;p1"/>
          <p:cNvSpPr txBox="1"/>
          <p:nvPr/>
        </p:nvSpPr>
        <p:spPr>
          <a:xfrm>
            <a:off x="873449" y="1401957"/>
            <a:ext cx="10557300" cy="4479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400">
                <a:solidFill>
                  <a:schemeClr val="lt1"/>
                </a:solidFill>
                <a:latin typeface="Calibri"/>
                <a:ea typeface="Calibri"/>
                <a:cs typeface="Calibri"/>
                <a:sym typeface="Calibri"/>
              </a:rPr>
              <a:t>What should a CV include? Look at the different items in TASK 2A of the </a:t>
            </a:r>
            <a:r>
              <a:rPr b="1" lang="en-GB" sz="2400">
                <a:solidFill>
                  <a:schemeClr val="accent6"/>
                </a:solidFill>
                <a:latin typeface="Calibri"/>
                <a:ea typeface="Calibri"/>
                <a:cs typeface="Calibri"/>
                <a:sym typeface="Calibri"/>
              </a:rPr>
              <a:t>PD1 Week 6 – Worksheet </a:t>
            </a:r>
            <a:r>
              <a:rPr lang="en-GB" sz="2400">
                <a:solidFill>
                  <a:schemeClr val="lt1"/>
                </a:solidFill>
                <a:latin typeface="Calibri"/>
                <a:ea typeface="Calibri"/>
                <a:cs typeface="Calibri"/>
                <a:sym typeface="Calibri"/>
              </a:rPr>
              <a:t>document. </a:t>
            </a:r>
            <a:endParaRPr sz="2400"/>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1" marL="457200" marR="0" rtl="0" algn="l">
              <a:spcBef>
                <a:spcPts val="0"/>
              </a:spcBef>
              <a:spcAft>
                <a:spcPts val="0"/>
              </a:spcAft>
              <a:buNone/>
            </a:pPr>
            <a:r>
              <a:rPr b="0" i="0" lang="en-GB" sz="2400" u="none" cap="none" strike="noStrike">
                <a:solidFill>
                  <a:schemeClr val="lt1"/>
                </a:solidFill>
                <a:latin typeface="Calibri"/>
                <a:ea typeface="Calibri"/>
                <a:cs typeface="Calibri"/>
                <a:sym typeface="Calibri"/>
              </a:rPr>
              <a:t>✅	Put a tick next to the CV parts which you think are essential</a:t>
            </a:r>
            <a:endParaRPr sz="2400"/>
          </a:p>
          <a:p>
            <a:pPr indent="0" lvl="1" marL="457200" marR="0" rtl="0" algn="l">
              <a:spcBef>
                <a:spcPts val="0"/>
              </a:spcBef>
              <a:spcAft>
                <a:spcPts val="0"/>
              </a:spcAft>
              <a:buNone/>
            </a:pPr>
            <a:r>
              <a:rPr b="1" i="0" lang="en-GB" sz="2400" u="none" cap="none" strike="noStrike">
                <a:solidFill>
                  <a:srgbClr val="FFFF00"/>
                </a:solidFill>
                <a:latin typeface="Calibri"/>
                <a:ea typeface="Calibri"/>
                <a:cs typeface="Calibri"/>
                <a:sym typeface="Calibri"/>
              </a:rPr>
              <a:t>?</a:t>
            </a:r>
            <a:r>
              <a:rPr b="0" i="0" lang="en-GB" sz="2400" u="none" cap="none" strike="noStrike">
                <a:solidFill>
                  <a:srgbClr val="FFFF00"/>
                </a:solidFill>
                <a:latin typeface="Calibri"/>
                <a:ea typeface="Calibri"/>
                <a:cs typeface="Calibri"/>
                <a:sym typeface="Calibri"/>
              </a:rPr>
              <a:t> 	</a:t>
            </a:r>
            <a:r>
              <a:rPr b="0" i="0" lang="en-GB" sz="2400" u="none" cap="none" strike="noStrike">
                <a:solidFill>
                  <a:schemeClr val="lt1"/>
                </a:solidFill>
                <a:latin typeface="Calibri"/>
                <a:ea typeface="Calibri"/>
                <a:cs typeface="Calibri"/>
                <a:sym typeface="Calibri"/>
              </a:rPr>
              <a:t>Place a question mark for those items you think are 	sometimes useful to have </a:t>
            </a:r>
            <a:endParaRPr sz="2400"/>
          </a:p>
          <a:p>
            <a:pPr indent="0" lvl="1" marL="457200" marR="0" rtl="0" algn="l">
              <a:spcBef>
                <a:spcPts val="0"/>
              </a:spcBef>
              <a:spcAft>
                <a:spcPts val="0"/>
              </a:spcAft>
              <a:buNone/>
            </a:pPr>
            <a:r>
              <a:rPr b="1" i="0" lang="en-GB" sz="2400" u="none" cap="none" strike="noStrike">
                <a:solidFill>
                  <a:schemeClr val="lt1"/>
                </a:solidFill>
                <a:latin typeface="Calibri"/>
                <a:ea typeface="Calibri"/>
                <a:cs typeface="Calibri"/>
                <a:sym typeface="Calibri"/>
              </a:rPr>
              <a:t>❌</a:t>
            </a:r>
            <a:r>
              <a:rPr b="0" i="0" lang="en-GB" sz="2400" u="none" cap="none" strike="noStrike">
                <a:solidFill>
                  <a:schemeClr val="lt1"/>
                </a:solidFill>
                <a:latin typeface="Calibri"/>
                <a:ea typeface="Calibri"/>
                <a:cs typeface="Calibri"/>
                <a:sym typeface="Calibri"/>
              </a:rPr>
              <a:t> 	Write a cross for the things you should not include.</a:t>
            </a:r>
            <a:endParaRPr sz="2400"/>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GB" sz="2400">
                <a:solidFill>
                  <a:schemeClr val="lt1"/>
                </a:solidFill>
                <a:latin typeface="Calibri"/>
                <a:ea typeface="Calibri"/>
                <a:cs typeface="Calibri"/>
                <a:sym typeface="Calibri"/>
              </a:rPr>
              <a:t>Evaluate 3 of the CVs on the VLE page for Week 6 (the documents entitled </a:t>
            </a:r>
            <a:r>
              <a:rPr b="1" lang="en-GB" sz="2400">
                <a:solidFill>
                  <a:schemeClr val="accent6"/>
                </a:solidFill>
                <a:latin typeface="Calibri"/>
                <a:ea typeface="Calibri"/>
                <a:cs typeface="Calibri"/>
                <a:sym typeface="Calibri"/>
              </a:rPr>
              <a:t>PD1 Week 6 – CV example…</a:t>
            </a:r>
            <a:r>
              <a:rPr lang="en-GB" sz="2400">
                <a:solidFill>
                  <a:schemeClr val="lt1"/>
                </a:solidFill>
                <a:latin typeface="Calibri"/>
                <a:ea typeface="Calibri"/>
                <a:cs typeface="Calibri"/>
                <a:sym typeface="Calibri"/>
              </a:rPr>
              <a:t>) and discuss the questions in TASK 2B with your peers.</a:t>
            </a:r>
            <a:endParaRPr sz="2400"/>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1" marL="45720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1373187" y="170918"/>
            <a:ext cx="8985251" cy="1456267"/>
          </a:xfrm>
        </p:spPr>
        <p:txBody>
          <a:bodyPr>
            <a:normAutofit/>
          </a:bodyPr>
          <a:lstStyle/>
          <a:p>
            <a:pPr algn="ctr"/>
            <a:r>
              <a:rPr lang="en-GB" sz="5000" b="1" dirty="0"/>
              <a:t>Thinking critically about CV</a:t>
            </a:r>
            <a:r>
              <a:rPr lang="en-GB" sz="3000" b="1" dirty="0"/>
              <a:t>s</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A554331C-C28F-5543-960E-7267B7172056}"/>
              </a:ext>
            </a:extLst>
          </p:cNvPr>
          <p:cNvSpPr txBox="1"/>
          <p:nvPr/>
        </p:nvSpPr>
        <p:spPr>
          <a:xfrm>
            <a:off x="2007142" y="2062273"/>
            <a:ext cx="8351296" cy="2708434"/>
          </a:xfrm>
          <a:prstGeom prst="rect">
            <a:avLst/>
          </a:prstGeom>
          <a:noFill/>
        </p:spPr>
        <p:txBody>
          <a:bodyPr wrap="square">
            <a:spAutoFit/>
          </a:bodyPr>
          <a:lstStyle/>
          <a:p>
            <a:r>
              <a:rPr lang="en-US" sz="3500" dirty="0">
                <a:latin typeface="Calibri" panose="020F0502020204030204" pitchFamily="34" charset="0"/>
                <a:cs typeface="Calibri" panose="020F0502020204030204" pitchFamily="34" charset="0"/>
              </a:rPr>
              <a:t>Look at TASK 3 of the the </a:t>
            </a:r>
            <a:r>
              <a:rPr lang="en-GB" sz="3500" b="1" dirty="0">
                <a:solidFill>
                  <a:schemeClr val="accent6"/>
                </a:solidFill>
                <a:latin typeface="Calibri" panose="020F0502020204030204" pitchFamily="34" charset="0"/>
                <a:cs typeface="Calibri" panose="020F0502020204030204" pitchFamily="34" charset="0"/>
              </a:rPr>
              <a:t>PD1 Week 6 – Worksheet </a:t>
            </a:r>
            <a:r>
              <a:rPr lang="en-GB" sz="3500" dirty="0">
                <a:latin typeface="Calibri" panose="020F0502020204030204" pitchFamily="34" charset="0"/>
                <a:cs typeface="Calibri" panose="020F0502020204030204" pitchFamily="34" charset="0"/>
              </a:rPr>
              <a:t>document and decide which of the statements are TRUE and which are FALSE.</a:t>
            </a:r>
          </a:p>
          <a:p>
            <a:endParaRPr lang="en-GB"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8230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xmlns:mc="http://schemas.openxmlformats.org/markup-compatibility/2006" xmlns:mv="urn:schemas-microsoft-com:mac:vml">
  <p:tag name="may_ignore_ucw" val="true"/>
  <p:tag name="ppt/slides/slide8.xml" val="418016540"/>
  <p:tag name="ppt/slides/slide1.xml" val="2625137016"/>
  <p:tag name="ppt/slides/slide2.xml" val="2234956746"/>
  <p:tag name="ppt/slides/slide3.xml" val="1981542342"/>
  <p:tag name="ppt/slides/slide4.xml" val="629649262"/>
  <p:tag name="ppt/slides/slide5.xml" val="788713657"/>
  <p:tag name="ppt/slides/slide6.xml" val="3171913702"/>
  <p:tag name="ppt/slides/slide7.xml" val="3072666976"/>
  <p:tag name="ppt/slides/slide9.xml" val="2367222165"/>
  <p:tag name="ppt/slides/slide10.xml" val="2303774216"/>
  <p:tag name="ppt/slides/slide11.xml" val="2069335209"/>
  <p:tag name="ppt/slides/slide12.xml" val="1458453787"/>
  <p:tag name="ppt/slides/slide13.xml" val="3502418374"/>
  <p:tag name="ppt/slides/slide14.xml" val="3356745244"/>
  <p:tag name="ppt/slides/slide15.xml" val="2564390574"/>
  <p:tag name="ppt/slides/slide16.xml" val="137824256"/>
  <p:tag name="ppt/slides/slide17.xml" val="1814556201"/>
  <p:tag name="ppt/slides/slide18.xml" val="263850189"/>
  <p:tag name="ppt/slides/slide19.xml" val="117652894"/>
  <p:tag name="ppt/slides/slide20.xml" val="1116120977"/>
  <p:tag name="ppt/diagrams/data1.xml" val="2611345633"/>
  <p:tag name="ppt/slideLayouts/slideLayout6.xml" val="1423083696"/>
  <p:tag name="ppt/slideLayouts/slideLayout17.xml" val="3168835957"/>
  <p:tag name="ppt/slideLayouts/slideLayout16.xml" val="2343040918"/>
  <p:tag name="ppt/slideMasters/slideMaster1.xml" val="1406207834"/>
  <p:tag name="ppt/notesSlides/notesSlide1.xml" val="2220815075"/>
  <p:tag name="ppt/slideLayouts/slideLayout1.xml" val="3579309179"/>
  <p:tag name="ppt/slideLayouts/slideLayout15.xml" val="4033252062"/>
  <p:tag name="ppt/slideLayouts/slideLayout14.xml" val="2491317891"/>
  <p:tag name="ppt/slideLayouts/slideLayout13.xml" val="1401430292"/>
  <p:tag name="ppt/slideLayouts/slideLayout12.xml" val="4238601346"/>
  <p:tag name="ppt/slideLayouts/slideLayout11.xml" val="677416835"/>
  <p:tag name="ppt/slideLayouts/slideLayout10.xml" val="3318238344"/>
  <p:tag name="ppt/slideLayouts/slideLayout9.xml" val="3159610363"/>
  <p:tag name="ppt/slideLayouts/slideLayout8.xml" val="226158917"/>
  <p:tag name="ppt/slideLayouts/slideLayout7.xml" val="1642599376"/>
  <p:tag name="ppt/slideLayouts/slideLayout5.xml" val="1037287710"/>
  <p:tag name="ppt/slideLayouts/slideLayout4.xml" val="3433549764"/>
  <p:tag name="ppt/slideLayouts/slideLayout3.xml" val="2287405686"/>
  <p:tag name="ppt/slideLayouts/slideLayout2.xml" val="158194479"/>
  <p:tag name="ppt/media/image6.png" val="2281369892"/>
  <p:tag name="ppt/media/image1.jpeg" val="3911634457"/>
  <p:tag name="ppt/theme/theme1.xml" val="2010406938"/>
  <p:tag name="ppt/media/image14.svg" val="2902211098"/>
  <p:tag name="ppt/media/image13.png" val="242085930"/>
  <p:tag name="ppt/notesMasters/notesMaster1.xml" val="3073166559"/>
  <p:tag name="ppt/media/image12.jpg" val="1200143107"/>
  <p:tag name="ppt/media/image11.jpg" val="436264492"/>
  <p:tag name="ppt/media/image10.jpg" val="3773082298"/>
  <p:tag name="ppt/media/image9.jpg" val="2956649301"/>
  <p:tag name="ppt/media/image8.jpg" val="139219693"/>
  <p:tag name="ppt/media/image7.jpeg" val="2611647146"/>
  <p:tag name="ppt/media/image5.jpg" val="3021007421"/>
  <p:tag name="ppt/diagrams/drawing1.xml" val="1366849096"/>
  <p:tag name="ppt/diagrams/colors1.xml" val="3324391256"/>
  <p:tag name="ppt/diagrams/quickStyle1.xml" val="345414507"/>
  <p:tag name="ppt/diagrams/layout1.xml" val="2828075582"/>
  <p:tag name="ppt/media/image4.png" val="1518692185"/>
  <p:tag name="ppt/theme/theme2.xml" val="1572619131"/>
  <p:tag name="ppt/media/image3.png" val="4294346416"/>
  <p:tag name="ppt/media/image2.png" val="395531760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